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24" r:id="rId2"/>
    <p:sldId id="525" r:id="rId3"/>
    <p:sldId id="515" r:id="rId4"/>
    <p:sldId id="526" r:id="rId5"/>
    <p:sldId id="491" r:id="rId6"/>
    <p:sldId id="528" r:id="rId7"/>
    <p:sldId id="527" r:id="rId8"/>
    <p:sldId id="482" r:id="rId9"/>
    <p:sldId id="500" r:id="rId10"/>
    <p:sldId id="501" r:id="rId11"/>
    <p:sldId id="503" r:id="rId12"/>
    <p:sldId id="498" r:id="rId13"/>
    <p:sldId id="516" r:id="rId14"/>
    <p:sldId id="517" r:id="rId15"/>
    <p:sldId id="521" r:id="rId16"/>
    <p:sldId id="529" r:id="rId17"/>
    <p:sldId id="523" r:id="rId1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99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0" autoAdjust="0"/>
    <p:restoredTop sz="86642" autoAdjust="0"/>
  </p:normalViewPr>
  <p:slideViewPr>
    <p:cSldViewPr>
      <p:cViewPr varScale="1">
        <p:scale>
          <a:sx n="76" d="100"/>
          <a:sy n="76" d="100"/>
        </p:scale>
        <p:origin x="3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22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9C580F95-E73A-4A78-9E2A-AFADE403B126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A6608432-C12A-4BFE-807F-89BAB5C1B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8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30B2405-8394-4262-BFDF-4EA3004B215A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1188"/>
            <a:ext cx="561657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00" tIns="46650" rIns="93300" bIns="4665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760AACB-0772-4B05-8841-07CD02810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6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Hawn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95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Hawn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39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0AACB-0772-4B05-8841-07CD02810C1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76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department has recently organized its due diligence process for all land dispositions moving forward.</a:t>
            </a:r>
          </a:p>
          <a:p>
            <a:r>
              <a:rPr lang="en-US" baseline="0" dirty="0" smtClean="0"/>
              <a:t>As the department reviews requests for land, organizations requesting land are asked to provide information in these 3 areas:  Organizational capacity; Project Business Plan; and community support or what is the extent of social capital that’s been built in support of this project.  Department staff then review the information provided, before a Submittal can move forward to the Commission.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Where we are today with the </a:t>
            </a:r>
            <a:r>
              <a:rPr lang="en-US" baseline="0" dirty="0" err="1" smtClean="0"/>
              <a:t>Kumu</a:t>
            </a:r>
            <a:r>
              <a:rPr lang="en-US" baseline="0" dirty="0" smtClean="0"/>
              <a:t> Camp Project is here – Social Capital.  [ Move on to </a:t>
            </a:r>
            <a:r>
              <a:rPr lang="en-US" baseline="0" dirty="0" err="1" smtClean="0"/>
              <a:t>Soc</a:t>
            </a:r>
            <a:r>
              <a:rPr lang="en-US" baseline="0" dirty="0" smtClean="0"/>
              <a:t> Cap slides, if Overview of Flow Chart not needed ]</a:t>
            </a:r>
          </a:p>
          <a:p>
            <a:r>
              <a:rPr lang="en-US" baseline="0" dirty="0" smtClean="0"/>
              <a:t>We are NOT discussing Org capacity nor Project Business Plan, today.</a:t>
            </a:r>
          </a:p>
          <a:p>
            <a:r>
              <a:rPr lang="en-US" baseline="0" dirty="0" smtClean="0"/>
              <a:t>If these are </a:t>
            </a:r>
            <a:r>
              <a:rPr lang="en-US" baseline="0" dirty="0" err="1" smtClean="0"/>
              <a:t>addtl</a:t>
            </a:r>
            <a:r>
              <a:rPr lang="en-US" baseline="0" dirty="0" smtClean="0"/>
              <a:t> areas you would like to discuss, then we’ll need to schedule another meeting at another time.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u="sng" baseline="0" dirty="0" smtClean="0"/>
              <a:t>[  Do Overview of Flow Chart, if needed  ]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dynamic Flow Chart created by DHHL.  It shows 3 basic ingredients to Community Organizing &amp; Development. 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First and foremost is COMMUNITY VISION. Everything you do must be based on that </a:t>
            </a:r>
            <a:r>
              <a:rPr lang="en-US" u="sng" baseline="0" dirty="0" smtClean="0"/>
              <a:t>common</a:t>
            </a:r>
            <a:r>
              <a:rPr lang="en-US" baseline="0" dirty="0" smtClean="0"/>
              <a:t> </a:t>
            </a:r>
            <a:r>
              <a:rPr lang="en-US" u="sng" baseline="0" dirty="0" smtClean="0"/>
              <a:t>shared</a:t>
            </a:r>
            <a:r>
              <a:rPr lang="en-US" baseline="0" dirty="0" smtClean="0"/>
              <a:t> Vision.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where you do needs assessments, surveys, check Census Data, DHHL Plans – Island Plan, Regional Plan, NHDPP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where you are actively engaged with community to identify opportunities, problems, conditions, situations that you want to address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This is also where you identify assets &amp; resources within your community.  Some times called Asset or Resource Mapping  – meaning who are the individual people, skills/talents “in your backyard” . . .   orgs within the homestead or potential partners, institutions, stakeholders, funders, etc.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SOCIAL CAPITAL</a:t>
            </a:r>
          </a:p>
          <a:p>
            <a:r>
              <a:rPr lang="en-US" dirty="0" smtClean="0"/>
              <a:t>Determine</a:t>
            </a:r>
            <a:r>
              <a:rPr lang="en-US" baseline="0" dirty="0" smtClean="0"/>
              <a:t> your social capital.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Who’s your Core?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Do you have Committees to help do the work?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How engaged are you with the beneficiaries in this geographic area / your service area / this island?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What connections &amp; relationships do you have with current homestead associations, other beneficiary orgs, DHHL, External Stakeholders, Funders, other nonprofits / orgs that would be willing to help you achieve your goals?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ORGANIZATIONAL DEVELOPMENT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You need strong organizations to organize the community and get projects done.  This diagram &amp; model comes from a book called “5 Life Stages of Nonprofit Organizations” authored by Judith </a:t>
            </a:r>
            <a:r>
              <a:rPr lang="en-US" baseline="0" dirty="0" err="1" smtClean="0"/>
              <a:t>Sharken</a:t>
            </a:r>
            <a:r>
              <a:rPr lang="en-US" baseline="0" dirty="0" smtClean="0"/>
              <a:t> Simon.  This is just one of many other Nonprofit Org models out there.  This is a widely used model in the nonprofit sector.  I like this one – (1) the book is an easy read and good explanations; (2) comes with a free self-assessment in the book as well as on-line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Simon and her team observed 100’s of nonprofits and found that Nonprofits have a Life Cycle. They are born by an idea, a group of concerned citizens that want to address a problem/situation. That’s stage 1 Imagine &amp; Inspire ( 0 – 5 years)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Stage 2 (1 – 2 years)  – the “concerned citizens” then decide to form a Formal Organization – Sometimes it’s community driven. Sometimes an association is formed for you, by the developer (DHHL, Dowling,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  For DCCR homesteads, purpose was given to you – to manage &amp; enforce the DCCRs.  Lastly, sometimes a nonprofit is formed by an entity external to the community – such as a Foundation that needs a nonprofit to administer its funds; </a:t>
            </a:r>
            <a:r>
              <a:rPr lang="en-US" baseline="0" dirty="0" err="1" smtClean="0"/>
              <a:t>Waiakea</a:t>
            </a:r>
            <a:r>
              <a:rPr lang="en-US" baseline="0" dirty="0" smtClean="0"/>
              <a:t> shopping center/</a:t>
            </a:r>
            <a:r>
              <a:rPr lang="en-US" baseline="0" dirty="0" err="1" smtClean="0"/>
              <a:t>WalMart</a:t>
            </a:r>
            <a:r>
              <a:rPr lang="en-US" baseline="0" dirty="0" smtClean="0"/>
              <a:t> Hilo formed </a:t>
            </a:r>
            <a:r>
              <a:rPr lang="en-US" baseline="0" dirty="0" err="1" smtClean="0"/>
              <a:t>Haola</a:t>
            </a:r>
            <a:r>
              <a:rPr lang="en-US" baseline="0" dirty="0" smtClean="0"/>
              <a:t> Inc. to administer funds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Stage 3 is Ground &amp; Grow.  (2 – 5 years)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Stage 4 (7 – 30+ years) is generally a mature , well established nonprofit. Has grown to have paid staff and steady stream of revenue.  Has a good reputation in the community for delivering high quality services/programs.  Funders also know this nonprofit well.  Has a high level of Social Capital.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Finally, there’s State 5 – Review &amp; Re-new.  What would cause a nonprofit to “pause”, reflect on itself, re-invent itself?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There is one more Stage , which is Decline &amp; Dissolve.  It doesn’t have a number in the Life Cycle, because it can happen at any Stage.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third ingredient is Program Planning.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Whatever your Program is . . . . Again, must be based on Community Vision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Generally, you Identify a Need, Opportunity or Problem or condition/situation in the community that you want to address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You come up with Criteria and brainstorm lots of ideas, maybe 20 – 30 ideas. Run them through the criteria and whittle down the list of ideas.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Then , you end up with 1 – 2 ideas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Approve your Final Project Selection</a:t>
            </a:r>
          </a:p>
          <a:p>
            <a:pPr marL="651289" lvl="1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It met the criteria</a:t>
            </a:r>
          </a:p>
          <a:p>
            <a:pPr marL="651289" lvl="1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You figured out the Budget – Expenses (pre-dev costs, dev/construction, operating/maintenance, reserve fund) &amp; Income (where $$$ come from – user fees, subsidy, grants, loans)</a:t>
            </a:r>
          </a:p>
          <a:p>
            <a:pPr marL="651289" lvl="1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Is this Project compatible with your Org’s Capacity?  Is there another Org to partner with to help carry out / implement the Project?</a:t>
            </a:r>
          </a:p>
          <a:p>
            <a:pPr marL="651289" lvl="1" indent="-177624">
              <a:buFont typeface="Arial" panose="020B0604020202020204" pitchFamily="34" charset="0"/>
              <a:buChar char="•"/>
            </a:pPr>
            <a:r>
              <a:rPr lang="en-US" baseline="0" dirty="0" smtClean="0"/>
              <a:t>Does the project have Community  buy-in; Have BROAD community support; and CONNECTIONS with others, larger community, stakeholders, funders, etc.</a:t>
            </a:r>
            <a:endParaRPr lang="en-US" dirty="0" smtClean="0"/>
          </a:p>
          <a:p>
            <a:endParaRPr lang="en-US" dirty="0" smtClean="0"/>
          </a:p>
          <a:p>
            <a:pPr marL="177624" indent="-177624">
              <a:buFont typeface="Arial" panose="020B0604020202020204" pitchFamily="34" charset="0"/>
              <a:buChar char="•"/>
            </a:pPr>
            <a:r>
              <a:rPr lang="en-US" dirty="0" smtClean="0"/>
              <a:t>Come up w/ Program Plan, implement</a:t>
            </a:r>
            <a:r>
              <a:rPr lang="en-US" baseline="0" dirty="0" smtClean="0"/>
              <a:t> &amp; adjust your Plan as you go , even if it means “no go “ decision later on</a:t>
            </a:r>
          </a:p>
          <a:p>
            <a:pPr marL="177624" indent="-177624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&gt;&gt;&gt;&gt;&gt;  With</a:t>
            </a:r>
            <a:r>
              <a:rPr lang="en-US" baseline="0" dirty="0" smtClean="0"/>
              <a:t> Good Leadership and Planning, you will have strong organizations, you would have built social capital, and you will have good programs &amp; projects that are sustainable and financially viable.    &lt;&lt;&lt;&lt;&lt;&lt;&lt;&lt;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C365D-41F5-4BDA-84D5-340FEBD5CBB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0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component of the </a:t>
            </a:r>
            <a:r>
              <a:rPr lang="en-US" dirty="0" err="1" smtClean="0"/>
              <a:t>Comm</a:t>
            </a:r>
            <a:r>
              <a:rPr lang="en-US" dirty="0" smtClean="0"/>
              <a:t> Dev Flow Chart that we are focusing on today ---- Building Social Capital</a:t>
            </a:r>
          </a:p>
          <a:p>
            <a:r>
              <a:rPr lang="en-US" dirty="0" smtClean="0"/>
              <a:t>We are tasked by Commission to assess the level of “community support” . . . . Our job as DHHL is to report back to the Commission on “YES” there</a:t>
            </a:r>
            <a:r>
              <a:rPr lang="en-US" baseline="0" dirty="0" smtClean="0"/>
              <a:t> is overwhelming community support for this Project  . . . . or “NO” there is not enough community support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Secondly, the department also wants to ask you, the beneficiaries, what do you see as the </a:t>
            </a:r>
            <a:r>
              <a:rPr lang="en-US" dirty="0" smtClean="0"/>
              <a:t>social,</a:t>
            </a:r>
            <a:r>
              <a:rPr lang="en-US" baseline="0" dirty="0" smtClean="0"/>
              <a:t> cultural, and economic benefits or impact of this Project </a:t>
            </a:r>
            <a:r>
              <a:rPr lang="en-US" baseline="0" dirty="0" err="1" smtClean="0"/>
              <a:t>Kumu</a:t>
            </a:r>
            <a:r>
              <a:rPr lang="en-US" baseline="0" dirty="0" smtClean="0"/>
              <a:t> Camp?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C365D-41F5-4BDA-84D5-340FEBD5CB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8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3E884-0E6A-4D50-9222-6F498BECBAC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4100504" y="9047759"/>
            <a:ext cx="3136960" cy="4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92" tIns="48096" rIns="96192" bIns="48096" anchor="b"/>
          <a:lstStyle/>
          <a:p>
            <a:pPr algn="r"/>
            <a:fld id="{04A97910-21C0-41A1-B7FD-F36CA6D0BD44}" type="slidenum">
              <a:rPr lang="en-US" sz="1200"/>
              <a:pPr algn="r"/>
              <a:t>15</a:t>
            </a:fld>
            <a:endParaRPr lang="en-US" sz="1200" dirty="0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15963"/>
            <a:ext cx="4759325" cy="3570287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Depending on audienc</a:t>
            </a:r>
            <a:r>
              <a:rPr lang="en-US" baseline="0" dirty="0" smtClean="0"/>
              <a:t>e size, mood of group &amp; stakeholders, etc.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If manageable, we could break out simply in to 2 groups:  Beneficiaries &amp; Non</a:t>
            </a:r>
          </a:p>
          <a:p>
            <a:pPr eaLnBrk="1" hangingPunct="1"/>
            <a:r>
              <a:rPr lang="en-US" baseline="0" dirty="0" smtClean="0"/>
              <a:t>Under this scenario, DHHL staff are: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Group 1 Beneficiaries:  Gigi (facilitator), Julie (recorder), Kaipo (back up)</a:t>
            </a:r>
          </a:p>
          <a:p>
            <a:pPr eaLnBrk="1" hangingPunct="1"/>
            <a:r>
              <a:rPr lang="en-US" baseline="0" dirty="0" smtClean="0"/>
              <a:t>Group 2 Non-Beneficiaries:  Bob (facilitator), Nancy (recorder), Mona (back up)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If we need to break out in to more than 2 groups . . . . </a:t>
            </a:r>
          </a:p>
          <a:p>
            <a:pPr eaLnBrk="1" hangingPunct="1"/>
            <a:r>
              <a:rPr lang="en-US" baseline="0" dirty="0" smtClean="0"/>
              <a:t>We could do 2 Beneficiary groups and 2 Non</a:t>
            </a:r>
          </a:p>
          <a:p>
            <a:pPr eaLnBrk="1" hangingPunct="1"/>
            <a:r>
              <a:rPr lang="en-US" baseline="0" dirty="0" smtClean="0"/>
              <a:t>Under this scenario, my suggestion is: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Group 1: Gigi</a:t>
            </a:r>
          </a:p>
          <a:p>
            <a:pPr eaLnBrk="1" hangingPunct="1"/>
            <a:r>
              <a:rPr lang="en-US" baseline="0" dirty="0" smtClean="0"/>
              <a:t>Group 2: Julie &amp; Kaipo</a:t>
            </a:r>
          </a:p>
          <a:p>
            <a:pPr eaLnBrk="1" hangingPunct="1"/>
            <a:r>
              <a:rPr lang="en-US" baseline="0" dirty="0" smtClean="0"/>
              <a:t>Group 3: Bob &amp; Ulu</a:t>
            </a:r>
          </a:p>
          <a:p>
            <a:pPr eaLnBrk="1" hangingPunct="1"/>
            <a:r>
              <a:rPr lang="en-US" baseline="0" dirty="0" smtClean="0"/>
              <a:t>Group 4:  Nancy &amp; Mona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135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3E884-0E6A-4D50-9222-6F498BECBA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4100504" y="9047759"/>
            <a:ext cx="3136960" cy="4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92" tIns="48096" rIns="96192" bIns="4809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97910-21C0-41A1-B7FD-F36CA6D0BD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15963"/>
            <a:ext cx="4759325" cy="3570287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Check for confirmation that these are the Meeting Outcomes for the day.</a:t>
            </a:r>
          </a:p>
          <a:p>
            <a:pPr eaLnBrk="1" hangingPunct="1"/>
            <a:r>
              <a:rPr lang="en-US" dirty="0" smtClean="0"/>
              <a:t>&gt;&gt;&gt;</a:t>
            </a:r>
            <a:r>
              <a:rPr lang="en-US" baseline="0" dirty="0" smtClean="0"/>
              <a:t> </a:t>
            </a:r>
            <a:r>
              <a:rPr lang="en-US" dirty="0" smtClean="0"/>
              <a:t>Emphasize</a:t>
            </a:r>
            <a:r>
              <a:rPr lang="en-US" baseline="0" dirty="0" smtClean="0"/>
              <a:t> the FOCUS is on the PROJECT, not the organization AHHA/HCDC nor the people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</a:t>
            </a:r>
            <a:r>
              <a:rPr lang="en-US" baseline="0" dirty="0" smtClean="0"/>
              <a:t> state, after we achieve these Outcomes, the plan is to compile all the notes taken today, and department staff will prepare a report to the Commission, as part of the packet on issuing the Land Disposition for this Project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Shared understanding of the Project: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Location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Programs/services the</a:t>
            </a:r>
            <a:r>
              <a:rPr lang="en-US" baseline="0" dirty="0" smtClean="0"/>
              <a:t> Project offers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get involved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use the Project – is there a fee? A reduced fee for beneficiaries? Vendor booth? Business incubation?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&gt;&gt;&gt; Note:  Hopefully, AHHA / HCDC will cover these points in the morning site visit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These latter 2 outcomes we will handle in breakout groups, depending on size of audience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5503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took a stab at a slide for “Next Steps” . . . . This is only a suggestion.</a:t>
            </a:r>
          </a:p>
          <a:p>
            <a:r>
              <a:rPr lang="en-US" dirty="0" smtClean="0"/>
              <a:t>You’re welcome to use this, change it, delete it,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C365D-41F5-4BDA-84D5-340FEBD5CB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3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dirty="0" smtClean="0">
              <a:latin typeface="Hawn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3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3E884-0E6A-4D50-9222-6F498BECBAC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4100504" y="9047759"/>
            <a:ext cx="3136960" cy="4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92" tIns="48096" rIns="96192" bIns="48096" anchor="b"/>
          <a:lstStyle/>
          <a:p>
            <a:pPr algn="r"/>
            <a:fld id="{04A97910-21C0-41A1-B7FD-F36CA6D0BD44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15963"/>
            <a:ext cx="4759325" cy="3570287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Check for confirmation that these are the Meeting Outcomes for the day.</a:t>
            </a:r>
          </a:p>
          <a:p>
            <a:pPr eaLnBrk="1" hangingPunct="1"/>
            <a:r>
              <a:rPr lang="en-US" dirty="0" smtClean="0"/>
              <a:t>&gt;&gt;&gt;</a:t>
            </a:r>
            <a:r>
              <a:rPr lang="en-US" baseline="0" dirty="0" smtClean="0"/>
              <a:t> </a:t>
            </a:r>
            <a:r>
              <a:rPr lang="en-US" dirty="0" smtClean="0"/>
              <a:t>Emphasize</a:t>
            </a:r>
            <a:r>
              <a:rPr lang="en-US" baseline="0" dirty="0" smtClean="0"/>
              <a:t> the FOCUS is on the PROJECT, not the organization AHHA/HCDC nor the people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</a:t>
            </a:r>
            <a:r>
              <a:rPr lang="en-US" baseline="0" dirty="0" smtClean="0"/>
              <a:t> state, after we achieve these Outcomes, the plan is to compile all the notes taken today, and department staff will prepare a report to the Commission, as part of the packet on issuing the Land Disposition for this Project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Shared understanding of the Project: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Location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Programs/services the</a:t>
            </a:r>
            <a:r>
              <a:rPr lang="en-US" baseline="0" dirty="0" smtClean="0"/>
              <a:t> Project offers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get involved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use the Project – is there a fee? A reduced fee for beneficiaries? Vendor booth? Business incubation?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&gt;&gt;&gt; Note:  Hopefully, AHHA / HCDC will cover these points in the morning site visit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These latter 2 outcomes we will handle in breakout groups, depending on size of audience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55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3E884-0E6A-4D50-9222-6F498BECBAC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4100504" y="9047759"/>
            <a:ext cx="3136960" cy="4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92" tIns="48096" rIns="96192" bIns="48096" anchor="b"/>
          <a:lstStyle/>
          <a:p>
            <a:pPr algn="r"/>
            <a:fld id="{04A97910-21C0-41A1-B7FD-F36CA6D0BD44}" type="slidenum">
              <a:rPr lang="en-US" sz="1200"/>
              <a:pPr algn="r"/>
              <a:t>4</a:t>
            </a:fld>
            <a:endParaRPr lang="en-US" sz="1200" dirty="0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15963"/>
            <a:ext cx="4759325" cy="3570287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Check for confirmation that these are the Meeting Outcomes for the day.</a:t>
            </a:r>
          </a:p>
          <a:p>
            <a:pPr eaLnBrk="1" hangingPunct="1"/>
            <a:r>
              <a:rPr lang="en-US" dirty="0" smtClean="0"/>
              <a:t>&gt;&gt;&gt;</a:t>
            </a:r>
            <a:r>
              <a:rPr lang="en-US" baseline="0" dirty="0" smtClean="0"/>
              <a:t> </a:t>
            </a:r>
            <a:r>
              <a:rPr lang="en-US" dirty="0" smtClean="0"/>
              <a:t>Emphasize</a:t>
            </a:r>
            <a:r>
              <a:rPr lang="en-US" baseline="0" dirty="0" smtClean="0"/>
              <a:t> the FOCUS is on the PROJECT, not the organization AHHA/HCDC nor the people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</a:t>
            </a:r>
            <a:r>
              <a:rPr lang="en-US" baseline="0" dirty="0" smtClean="0"/>
              <a:t> state, after we achieve these Outcomes, the plan is to compile all the notes taken today, and department staff will prepare a report to the Commission, as part of the packet on issuing the Land Disposition for this Project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Shared understanding of the Project: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Location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Programs/services the</a:t>
            </a:r>
            <a:r>
              <a:rPr lang="en-US" baseline="0" dirty="0" smtClean="0"/>
              <a:t> Project offers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get involved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use the Project – is there a fee? A reduced fee for beneficiaries? Vendor booth? Business incubation?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&gt;&gt;&gt; Note:  Hopefully, AHHA / HCDC will cover these points in the morning site visit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These latter 2 outcomes we will handle in breakout groups, depending on size of audience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9965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3E884-0E6A-4D50-9222-6F498BECBA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4100504" y="9047759"/>
            <a:ext cx="3136960" cy="4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92" tIns="48096" rIns="96192" bIns="4809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97910-21C0-41A1-B7FD-F36CA6D0BD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15963"/>
            <a:ext cx="4759325" cy="3570287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Check for confirmation that these are the Meeting Outcomes for the day.</a:t>
            </a:r>
          </a:p>
          <a:p>
            <a:pPr eaLnBrk="1" hangingPunct="1"/>
            <a:r>
              <a:rPr lang="en-US" dirty="0" smtClean="0"/>
              <a:t>&gt;&gt;&gt;</a:t>
            </a:r>
            <a:r>
              <a:rPr lang="en-US" baseline="0" dirty="0" smtClean="0"/>
              <a:t> </a:t>
            </a:r>
            <a:r>
              <a:rPr lang="en-US" dirty="0" smtClean="0"/>
              <a:t>Emphasize</a:t>
            </a:r>
            <a:r>
              <a:rPr lang="en-US" baseline="0" dirty="0" smtClean="0"/>
              <a:t> the FOCUS is on the PROJECT, not the organization AHHA/HCDC nor the people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</a:t>
            </a:r>
            <a:r>
              <a:rPr lang="en-US" baseline="0" dirty="0" smtClean="0"/>
              <a:t> state, after we achieve these Outcomes, the plan is to compile all the notes taken today, and department staff will prepare a report to the Commission, as part of the packet on issuing the Land Disposition for this Project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Shared understanding of the Project: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Location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Programs/services the</a:t>
            </a:r>
            <a:r>
              <a:rPr lang="en-US" baseline="0" dirty="0" smtClean="0"/>
              <a:t> Project offers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get involved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use the Project – is there a fee? A reduced fee for beneficiaries? Vendor booth? Business incubation?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&gt;&gt;&gt; Note:  Hopefully, AHHA / HCDC will cover these points in the morning site visit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These latter 2 outcomes we will handle in breakout groups, depending on size of audience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802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3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3E884-0E6A-4D50-9222-6F498BECBA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334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4100504" y="9047759"/>
            <a:ext cx="3136960" cy="4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192" tIns="48096" rIns="96192" bIns="48096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97910-21C0-41A1-B7FD-F36CA6D0BD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3013" y="715963"/>
            <a:ext cx="4759325" cy="3570287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Check for confirmation that these are the Meeting Outcomes for the day.</a:t>
            </a:r>
          </a:p>
          <a:p>
            <a:pPr eaLnBrk="1" hangingPunct="1"/>
            <a:r>
              <a:rPr lang="en-US" dirty="0" smtClean="0"/>
              <a:t>&gt;&gt;&gt;</a:t>
            </a:r>
            <a:r>
              <a:rPr lang="en-US" baseline="0" dirty="0" smtClean="0"/>
              <a:t> </a:t>
            </a:r>
            <a:r>
              <a:rPr lang="en-US" dirty="0" smtClean="0"/>
              <a:t>Emphasize</a:t>
            </a:r>
            <a:r>
              <a:rPr lang="en-US" baseline="0" dirty="0" smtClean="0"/>
              <a:t> the FOCUS is on the PROJECT, not the organization AHHA/HCDC nor the people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Then</a:t>
            </a:r>
            <a:r>
              <a:rPr lang="en-US" baseline="0" dirty="0" smtClean="0"/>
              <a:t> state, after we achieve these Outcomes, the plan is to compile all the notes taken today, and department staff will prepare a report to the Commission, as part of the packet on issuing the Land Disposition for this Project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Shared understanding of the Project: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Description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Location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Programs/services the</a:t>
            </a:r>
            <a:r>
              <a:rPr lang="en-US" baseline="0" dirty="0" smtClean="0"/>
              <a:t> Project offers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get involved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US" baseline="0" dirty="0" smtClean="0"/>
              <a:t>How beneficiaries can use the Project – is there a fee? A reduced fee for beneficiaries? Vendor booth? Business incubation?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&gt;&gt;&gt; Note:  Hopefully, AHHA / HCDC will cover these points in the morning site visit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baseline="0" dirty="0" smtClean="0"/>
              <a:t>These latter 2 outcomes we will handle in breakout groups, depending on size of audience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858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Hawn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07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Hawn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8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>
              <a:latin typeface="Hawn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9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6BF6E-7E77-4146-B600-7860F96DF6A7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4EC6-ED49-4B40-A97D-332D9F714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ED25-02B7-4EEC-9064-A3B26446AD6E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787D-1264-4574-9267-E0B686712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A635-92C7-41F5-AA59-523979F987EE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693C-BA8D-448E-81CD-E3C6DD04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4633-92B2-4CA9-A1C3-7BDEE9B47072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667B-8BC8-4DE6-B1F3-023C67BC3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C60A-B739-435B-B664-8C332D4EAC52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92D7-E193-4D75-9ADB-5FA7B3254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1D2C-E7A2-4724-A117-3DB97B018501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362B-3AA2-4776-95B5-2CD1263F2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E8FE-3DA9-4F85-82C2-B2FBA3BEBD02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9DC-0514-448D-BA1D-1AA8030EA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06B3-69BF-471F-BD35-501568C081D4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BB4B-3CEC-4D95-8F7C-328EC5AEA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4E17-5094-446F-8400-2ED6DAE87EB9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7F79-4EAB-4E5C-A6ED-18DB18392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B5BA-10FF-4140-9848-E27A28053D51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5BDC-C7E6-4597-BBF9-58EB0189A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DF53-7B46-4846-AE30-80BFF227F436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D1EE-614F-4020-979C-D5F8B2E2E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8BB8-0503-41B5-B960-57B21277E3F7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4FE06-910F-4324-8804-D1A788E16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B7EF-3A17-4C42-8860-342B239D04ED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0AAE2-7B7E-4A98-A027-682B0686F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53604-097B-4AFA-BF3B-843BCBB79976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457D8-F854-46FB-B5B2-7C0B615A3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05EA88-F399-45C6-A71E-A08F17B3A22E}" type="datetimeFigureOut">
              <a:rPr lang="en-US"/>
              <a:pPr>
                <a:defRPr/>
              </a:pPr>
              <a:t>4/8/2016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7A174B-7064-4ABF-950E-87B9B940D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type="ctrTitle" idx="4294967295"/>
          </p:nvPr>
        </p:nvSpPr>
        <p:spPr>
          <a:xfrm>
            <a:off x="228600" y="2427514"/>
            <a:ext cx="8686800" cy="3886200"/>
          </a:xfrm>
        </p:spPr>
        <p:txBody>
          <a:bodyPr/>
          <a:lstStyle/>
          <a:p>
            <a:r>
              <a:rPr lang="en-US" sz="4800" b="1" dirty="0">
                <a:solidFill>
                  <a:schemeClr val="bg1"/>
                </a:solidFill>
              </a:rPr>
              <a:t>Beneficiary </a:t>
            </a:r>
            <a:r>
              <a:rPr lang="en-US" sz="4800" b="1" dirty="0" smtClean="0">
                <a:solidFill>
                  <a:schemeClr val="bg1"/>
                </a:solidFill>
              </a:rPr>
              <a:t>Consultation</a:t>
            </a:r>
            <a:r>
              <a:rPr lang="en-US" sz="4800" b="1" dirty="0">
                <a:solidFill>
                  <a:schemeClr val="bg1"/>
                </a:solidFill>
              </a:rPr>
              <a:t/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 err="1" smtClean="0">
                <a:solidFill>
                  <a:schemeClr val="bg1"/>
                </a:solidFill>
              </a:rPr>
              <a:t>Kumu</a:t>
            </a:r>
            <a:r>
              <a:rPr lang="en-US" sz="4800" b="1" dirty="0" smtClean="0">
                <a:solidFill>
                  <a:schemeClr val="bg1"/>
                </a:solidFill>
              </a:rPr>
              <a:t> Youth Academy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>(</a:t>
            </a:r>
            <a:r>
              <a:rPr lang="en-US" sz="4800" b="1" dirty="0" err="1" smtClean="0">
                <a:solidFill>
                  <a:schemeClr val="bg1"/>
                </a:solidFill>
              </a:rPr>
              <a:t>Kumu</a:t>
            </a:r>
            <a:r>
              <a:rPr lang="en-US" sz="4800" b="1" dirty="0" smtClean="0">
                <a:solidFill>
                  <a:schemeClr val="bg1"/>
                </a:solidFill>
              </a:rPr>
              <a:t> Camp) </a:t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April </a:t>
            </a:r>
            <a:r>
              <a:rPr lang="en-US" sz="4000" b="1" dirty="0">
                <a:solidFill>
                  <a:schemeClr val="bg1"/>
                </a:solidFill>
              </a:rPr>
              <a:t>9, </a:t>
            </a:r>
            <a:r>
              <a:rPr lang="en-US" sz="4000" b="1" dirty="0" smtClean="0">
                <a:solidFill>
                  <a:schemeClr val="bg1"/>
                </a:solidFill>
              </a:rPr>
              <a:t>2016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12:00 to 2:00 p.m.</a:t>
            </a:r>
            <a:endParaRPr lang="en-US" sz="40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563" r="33347" b="45626"/>
          <a:stretch/>
        </p:blipFill>
        <p:spPr>
          <a:xfrm>
            <a:off x="3466216" y="304800"/>
            <a:ext cx="2202602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7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Kumu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 Camp Facilities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65480"/>
            <a:ext cx="3772206" cy="2508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76" y="4293153"/>
            <a:ext cx="3807230" cy="247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9" y="4280674"/>
            <a:ext cx="3733800" cy="2482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874838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Facilities are available for youth camping activities, capacity to provide group and individual camping, maintenance and management operations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6570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Kumu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 Camp Uses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740"/>
            <a:ext cx="3414266" cy="227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35" y="1636207"/>
            <a:ext cx="4343400" cy="28878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95" y="4054478"/>
            <a:ext cx="4114800" cy="2735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9294" y="4724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omesteaders and homestead organizations can use the facilities, there is a fee for use (homesteaders and non homesteaders use fees vary) see fee schedule for reservation requirements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07928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awnTime" pitchFamily="2" charset="0"/>
              </a:rPr>
              <a:t>Long Term License Requirements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DOH Approval for Waste Water System</a:t>
            </a:r>
          </a:p>
          <a:p>
            <a:pPr>
              <a:lnSpc>
                <a:spcPct val="90000"/>
              </a:lnSpc>
            </a:pPr>
            <a:endParaRPr lang="en-US" sz="105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Incorporation of </a:t>
            </a:r>
            <a:r>
              <a:rPr lang="en-US" b="1" dirty="0">
                <a:solidFill>
                  <a:schemeClr val="bg1"/>
                </a:solidFill>
              </a:rPr>
              <a:t>recommendations from Beneficiary </a:t>
            </a:r>
            <a:r>
              <a:rPr lang="en-US" b="1" dirty="0" smtClean="0">
                <a:solidFill>
                  <a:schemeClr val="bg1"/>
                </a:solidFill>
              </a:rPr>
              <a:t>Consultation</a:t>
            </a:r>
          </a:p>
          <a:p>
            <a:pPr>
              <a:lnSpc>
                <a:spcPct val="90000"/>
              </a:lnSpc>
            </a:pPr>
            <a:endParaRPr lang="en-US" sz="105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uthorized uses and mitigation measures described in the Environmental Assessment and approved by the HHC and other HHC terms and conditions if applicable will be incorporated into the license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5283" y="-1018864"/>
            <a:ext cx="5893433" cy="8845562"/>
          </a:xfrm>
        </p:spPr>
      </p:pic>
    </p:spTree>
    <p:extLst>
      <p:ext uri="{BB962C8B-B14F-4D97-AF65-F5344CB8AC3E}">
        <p14:creationId xmlns:p14="http://schemas.microsoft.com/office/powerpoint/2010/main" val="31178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4864" y="-683025"/>
            <a:ext cx="6509059" cy="8424386"/>
          </a:xfrm>
        </p:spPr>
      </p:pic>
    </p:spTree>
    <p:extLst>
      <p:ext uri="{BB962C8B-B14F-4D97-AF65-F5344CB8AC3E}">
        <p14:creationId xmlns:p14="http://schemas.microsoft.com/office/powerpoint/2010/main" val="17269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438400"/>
            <a:ext cx="8382000" cy="38100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Breakout in groups</a:t>
            </a:r>
            <a:r>
              <a:rPr lang="en-US" sz="36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organized by:</a:t>
            </a:r>
          </a:p>
          <a:p>
            <a:pPr lvl="1"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HHCA Beneficiaries: Applicants, Lessees, Successors</a:t>
            </a:r>
          </a:p>
          <a:p>
            <a:pPr lvl="1"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Ø"/>
            </a:pPr>
            <a:endParaRPr lang="en-US" sz="36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Non-HHCA Beneficiaries</a:t>
            </a:r>
          </a:p>
          <a:p>
            <a:pPr marL="57150" indent="0" eaLnBrk="1" hangingPunct="1">
              <a:spcBef>
                <a:spcPct val="0"/>
              </a:spcBef>
              <a:spcAft>
                <a:spcPts val="1400"/>
              </a:spcAft>
              <a:buNone/>
            </a:pP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914400" y="927171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Consultation Discussion</a:t>
            </a:r>
            <a:endParaRPr lang="en-US" sz="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1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85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Discussion Questions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114300" y="1752600"/>
            <a:ext cx="8915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457200" eaLnBrk="1" hangingPunct="1">
              <a:spcBef>
                <a:spcPct val="0"/>
              </a:spcBef>
              <a:spcAft>
                <a:spcPts val="1400"/>
              </a:spcAft>
              <a:buAutoNum type="arabicParenR"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What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do you see are the social, cultural &amp; economic benefits to you and your community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</a:p>
          <a:p>
            <a:pPr marL="514350" indent="-457200" eaLnBrk="1" hangingPunct="1">
              <a:spcBef>
                <a:spcPct val="0"/>
              </a:spcBef>
              <a:spcAft>
                <a:spcPts val="1400"/>
              </a:spcAft>
              <a:buAutoNum type="arabicParenR"/>
            </a:pPr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  <a:p>
            <a:pPr marL="514350" indent="-457200" eaLnBrk="1" hangingPunct="1">
              <a:spcBef>
                <a:spcPct val="0"/>
              </a:spcBef>
              <a:spcAft>
                <a:spcPts val="1400"/>
              </a:spcAft>
              <a:buAutoNum type="arabicParenR"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On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a Scale of 1 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to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5, how strongly do you support this </a:t>
            </a:r>
            <a:r>
              <a:rPr lang="en-US" dirty="0" err="1">
                <a:solidFill>
                  <a:schemeClr val="bg1"/>
                </a:solidFill>
                <a:latin typeface="Arial Rounded MT Bold" pitchFamily="34" charset="0"/>
              </a:rPr>
              <a:t>Kumu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 Camp project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75" y="1752600"/>
            <a:ext cx="85461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30-day comment </a:t>
            </a:r>
            <a:r>
              <a:rPr lang="en-US" sz="2400" dirty="0" smtClean="0">
                <a:solidFill>
                  <a:schemeClr val="bg1"/>
                </a:solidFill>
              </a:rPr>
              <a:t>period – comments due by May 9, 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Prepare Beneficiary Consultation report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June to </a:t>
            </a:r>
            <a:r>
              <a:rPr lang="en-US" sz="2400" dirty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uly 2016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Hawaiian Homes Commission Meeting to be determined</a:t>
            </a:r>
            <a:endParaRPr lang="en-US" sz="2400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19463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Mail Comments to:				</a:t>
            </a:r>
            <a:r>
              <a:rPr lang="en-US" b="1" dirty="0" smtClean="0">
                <a:solidFill>
                  <a:schemeClr val="bg1"/>
                </a:solidFill>
              </a:rPr>
              <a:t>Email </a:t>
            </a:r>
            <a:r>
              <a:rPr lang="en-US" b="1" dirty="0">
                <a:solidFill>
                  <a:schemeClr val="bg1"/>
                </a:solidFill>
              </a:rPr>
              <a:t>comments to: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Department of Hawaiian Home Lands		</a:t>
            </a:r>
            <a:r>
              <a:rPr lang="en-US" b="1" dirty="0" smtClean="0">
                <a:solidFill>
                  <a:schemeClr val="bg1"/>
                </a:solidFill>
              </a:rPr>
              <a:t>DHHL </a:t>
            </a:r>
            <a:r>
              <a:rPr lang="en-US" b="1" dirty="0">
                <a:solidFill>
                  <a:schemeClr val="bg1"/>
                </a:solidFill>
              </a:rPr>
              <a:t>Planning Office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Attn: Planning Office			</a:t>
            </a:r>
            <a:r>
              <a:rPr lang="en-US" b="1" dirty="0" smtClean="0">
                <a:solidFill>
                  <a:schemeClr val="bg1"/>
                </a:solidFill>
              </a:rPr>
              <a:t>	DHHL.Planning@hawaii.gov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P.O. Box 1879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Honolulu, Hawaii 96805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0"/>
            <a:ext cx="9144000" cy="1075730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Agenda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843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228600" y="1075730"/>
            <a:ext cx="8686800" cy="5477470"/>
          </a:xfrm>
        </p:spPr>
        <p:txBody>
          <a:bodyPr/>
          <a:lstStyle/>
          <a:p>
            <a:pPr marL="0" indent="0">
              <a:buNone/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I. WELCOME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	Introductions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	Meeting Format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	Group </a:t>
            </a:r>
            <a:r>
              <a:rPr lang="en-US" sz="2000" b="1" dirty="0" err="1" smtClean="0">
                <a:solidFill>
                  <a:schemeClr val="bg1"/>
                </a:solidFill>
              </a:rPr>
              <a:t>Kuleana</a:t>
            </a:r>
            <a:r>
              <a:rPr lang="en-US" sz="2000" b="1" dirty="0" smtClean="0">
                <a:solidFill>
                  <a:schemeClr val="bg1"/>
                </a:solidFill>
              </a:rPr>
              <a:t> (Ground Rules)</a:t>
            </a:r>
          </a:p>
          <a:p>
            <a:pPr marL="628650" lvl="1" indent="0">
              <a:spcBef>
                <a:spcPts val="0"/>
              </a:spcBef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II. WHY WE ARE HERE TODAY</a:t>
            </a:r>
          </a:p>
          <a:p>
            <a:pPr marL="628650" lvl="1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	Conduct Beneficiary Consultation</a:t>
            </a:r>
          </a:p>
          <a:p>
            <a:pPr marL="628650" lvl="1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	Provide current information about </a:t>
            </a:r>
            <a:r>
              <a:rPr lang="en-US" sz="2000" b="1" dirty="0" err="1" smtClean="0">
                <a:solidFill>
                  <a:schemeClr val="bg1"/>
                </a:solidFill>
              </a:rPr>
              <a:t>Kumu</a:t>
            </a:r>
            <a:r>
              <a:rPr lang="en-US" sz="2000" b="1" dirty="0" smtClean="0">
                <a:solidFill>
                  <a:schemeClr val="bg1"/>
                </a:solidFill>
              </a:rPr>
              <a:t> Camp</a:t>
            </a:r>
          </a:p>
          <a:p>
            <a:pPr marL="628650" lvl="1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Gather comments from Beneficiaries regarding long term license</a:t>
            </a:r>
          </a:p>
          <a:p>
            <a:pPr marL="628650" lvl="1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I</a:t>
            </a:r>
            <a:r>
              <a:rPr lang="en-US" sz="2800" b="1" dirty="0">
                <a:solidFill>
                  <a:schemeClr val="bg1"/>
                </a:solidFill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</a:rPr>
              <a:t>. FACILITATED DISCUSSION</a:t>
            </a:r>
          </a:p>
          <a:p>
            <a:pPr marL="0" indent="0">
              <a:buNone/>
              <a:tabLst>
                <a:tab pos="457200" algn="l"/>
              </a:tabLst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V.  NEXT STEPS</a:t>
            </a:r>
          </a:p>
        </p:txBody>
      </p:sp>
    </p:spTree>
    <p:extLst>
      <p:ext uri="{BB962C8B-B14F-4D97-AF65-F5344CB8AC3E}">
        <p14:creationId xmlns:p14="http://schemas.microsoft.com/office/powerpoint/2010/main" val="249072670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382000" cy="449097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At the end of today, we will have:</a:t>
            </a:r>
          </a:p>
          <a:p>
            <a:pPr marL="0" indent="0" eaLnBrk="1" hangingPunct="1">
              <a:spcBef>
                <a:spcPct val="0"/>
              </a:spcBef>
              <a:spcAft>
                <a:spcPts val="1400"/>
              </a:spcAft>
              <a:buNone/>
            </a:pPr>
            <a:endParaRPr lang="en-US" sz="900" u="sng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	An indication of support for long term license</a:t>
            </a:r>
          </a:p>
          <a:p>
            <a:pPr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	Shared understanding of the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Kumu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Camp Project </a:t>
            </a:r>
          </a:p>
          <a:p>
            <a:pPr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	List of the Project’s social, cultural &amp; economic</a:t>
            </a:r>
          </a:p>
          <a:p>
            <a:pPr marL="0" indent="0" eaLnBrk="1" hangingPunct="1"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     	benefits to the HHCA beneficiary community</a:t>
            </a:r>
          </a:p>
          <a:p>
            <a:pPr eaLnBrk="1" hangingPunct="1">
              <a:spcBef>
                <a:spcPct val="0"/>
              </a:spcBef>
              <a:spcAft>
                <a:spcPts val="14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	Indication of the level of Beneficiary support for 	the  programs and services provided by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Kumu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	Camp</a:t>
            </a:r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57150" indent="0" eaLnBrk="1" hangingPunct="1">
              <a:spcBef>
                <a:spcPct val="0"/>
              </a:spcBef>
              <a:spcAft>
                <a:spcPts val="1400"/>
              </a:spcAft>
              <a:buNone/>
            </a:pP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914400" y="881004"/>
            <a:ext cx="7315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Meeting Objectives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endParaRPr lang="en-US" sz="600" dirty="0">
              <a:solidFill>
                <a:srgbClr val="45836E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371600"/>
            <a:ext cx="8991600" cy="5154742"/>
          </a:xfrm>
        </p:spPr>
        <p:txBody>
          <a:bodyPr/>
          <a:lstStyle/>
          <a:p>
            <a:pPr marL="40005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Policy of Consulting Beneficiaries for:</a:t>
            </a:r>
          </a:p>
          <a:p>
            <a:pPr marL="80010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Land Use Projects, Long-Term Leases/Licenses</a:t>
            </a:r>
          </a:p>
          <a:p>
            <a:pPr marL="800100" lvl="1" eaLnBrk="1" hangingPunct="1">
              <a:spcBef>
                <a:spcPct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Consultation Meeting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What’s Being Proposed?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Do the Beneficiaries Support the Project?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Will the Project Provide Benefits for Beneficiaries?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Record Beneficiary Input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One-Month Consultation Period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Receive Written Comments (email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or mail)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endParaRPr lang="en-US" sz="20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457200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Consultation Report to HHC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Who Came to the Meeting</a:t>
            </a:r>
          </a:p>
          <a:p>
            <a:pPr marL="857250" lvl="1" eaLnBrk="1" hangingPunct="1">
              <a:spcBef>
                <a:spcPct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Summarize Main Points and Attach Full Record of Comments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8630"/>
            <a:ext cx="9144000" cy="1075730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HHC Beneficiary Consultation</a:t>
            </a:r>
            <a:endParaRPr lang="en-US" sz="48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endParaRPr lang="en-US" sz="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Anahola LUD MAP"/>
          <p:cNvPicPr>
            <a:picLocks noChangeAspect="1" noChangeArrowheads="1"/>
          </p:cNvPicPr>
          <p:nvPr/>
        </p:nvPicPr>
        <p:blipFill>
          <a:blip r:embed="rId2"/>
          <a:srcRect l="1369" t="2716" r="2098" b="2716"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724" name="Rectangle 76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0"/>
            <a:ext cx="4495800" cy="1828800"/>
          </a:xfrm>
          <a:solidFill>
            <a:srgbClr val="FFFF99"/>
          </a:solidFill>
          <a:ln>
            <a:solidFill>
              <a:srgbClr val="FF99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awnOptimist" pitchFamily="2" charset="0"/>
              </a:rPr>
              <a:t>DHHL Anahola Lands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awnOptimist" pitchFamily="2" charset="0"/>
              </a:rPr>
              <a:t>Approximately 4,500 acres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awnOptimist" pitchFamily="2" charset="0"/>
              </a:rPr>
              <a:t>		(21% of Kaua‘i lands) 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awnOptimist" pitchFamily="2" charset="0"/>
              </a:rPr>
              <a:t>267 Subsistence Agriculture</a:t>
            </a:r>
            <a:endParaRPr lang="en-US" sz="3200" smtClean="0"/>
          </a:p>
        </p:txBody>
      </p:sp>
      <p:sp>
        <p:nvSpPr>
          <p:cNvPr id="27725" name="Rectangle 77"/>
          <p:cNvSpPr>
            <a:spLocks noGrp="1" noChangeArrowheads="1"/>
          </p:cNvSpPr>
          <p:nvPr>
            <p:ph sz="quarter" idx="4294967295"/>
          </p:nvPr>
        </p:nvSpPr>
        <p:spPr>
          <a:xfrm>
            <a:off x="4495800" y="0"/>
            <a:ext cx="4648200" cy="1828800"/>
          </a:xfrm>
          <a:solidFill>
            <a:srgbClr val="FFFF99"/>
          </a:solidFill>
          <a:ln>
            <a:solidFill>
              <a:srgbClr val="FF9900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awnOptimist" pitchFamily="2" charset="0"/>
              </a:rPr>
              <a:t>Anahola Homesteads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awnOptimist" pitchFamily="2" charset="0"/>
              </a:rPr>
              <a:t>535 Residential &amp; 46 Agriculture Lessees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awnOptimist" pitchFamily="2" charset="0"/>
              </a:rPr>
              <a:t>On Deck:  Pi‘ilani Mai Ke Kai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1075730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Planning Activities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5836E"/>
              </a:solidFill>
              <a:effectLst/>
              <a:uLnTx/>
              <a:uFillTx/>
              <a:latin typeface="Arial Rounded MT Bold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34923"/>
              </p:ext>
            </p:extLst>
          </p:nvPr>
        </p:nvGraphicFramePr>
        <p:xfrm>
          <a:off x="0" y="838201"/>
          <a:ext cx="9144000" cy="59317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5400000" algn="ctr" rotWithShape="0">
                    <a:schemeClr val="bg2">
                      <a:lumMod val="90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xmlns="" val="1479831431"/>
                    </a:ext>
                  </a:extLst>
                </a:gridCol>
                <a:gridCol w="7429500">
                  <a:extLst>
                    <a:ext uri="{9D8B030D-6E8A-4147-A177-3AD203B41FA5}">
                      <a16:colId xmlns:a16="http://schemas.microsoft.com/office/drawing/2014/main" xmlns="" val="573079377"/>
                    </a:ext>
                  </a:extLst>
                </a:gridCol>
              </a:tblGrid>
              <a:tr h="4228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TIMEFRAME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0426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Kaua‘i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Island Plan-designates (zones) site as “Special District” and  “Community Use”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8871865"/>
                  </a:ext>
                </a:extLst>
              </a:tr>
              <a:tr h="97589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Anahola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Regional Plan identifies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 “potential project” for a “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Kumu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Academy” retreat for Hawaiian organizations, cultural practitioners,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kumu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homesteaders around the base of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Anahola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River.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8012730"/>
                  </a:ext>
                </a:extLst>
              </a:tr>
              <a:tr h="96609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DHHL issues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AHHa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/HCDC a Month-to-Month Revocable Permit for the Site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-- AHHA/HCDC Cleans Area, Installs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Tentalos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and Portable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Lua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, etc.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-- AHHA/HCDC Starts to Host Youth Groups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2177292"/>
                  </a:ext>
                </a:extLst>
              </a:tr>
              <a:tr h="4228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 AHHA/HCDC Submits Land Use Request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for the Site 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 AHHA/HCDC Publicize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that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Kumu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Camp is Open for Business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3936399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2013-2015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-- AHHA/HCDC Secure Grants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for Improvements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-- Hires a Planning Firm to Prepare an Environmental Assessment (EA)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688407"/>
                  </a:ext>
                </a:extLst>
              </a:tr>
              <a:tr h="4228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Oct. 2015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HHC Workshop on Draft EA—HHC request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 additional due diligence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7913275"/>
                  </a:ext>
                </a:extLst>
              </a:tr>
              <a:tr h="45452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Dec. 2015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Staff Conducts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Site Visit and Holds Meetings with State and County agencies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8270644"/>
                  </a:ext>
                </a:extLst>
              </a:tr>
              <a:tr h="6831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Jan. 2016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HHC Issues a Finding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of No Significant Impact for the EA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3965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6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1075730"/>
          </a:xfrm>
          <a:prstGeom prst="rect">
            <a:avLst/>
          </a:prstGeom>
          <a:solidFill>
            <a:schemeClr val="accent3">
              <a:lumMod val="20000"/>
              <a:lumOff val="80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Site Information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45836E"/>
              </a:solidFill>
              <a:effectLst/>
              <a:uLnTx/>
              <a:uFillTx/>
              <a:latin typeface="Arial Rounded MT Bold" pitchFamily="34" charset="0"/>
              <a:ea typeface="+mn-ea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2222" r="20785" b="18888"/>
          <a:stretch/>
        </p:blipFill>
        <p:spPr>
          <a:xfrm>
            <a:off x="1066800" y="1228130"/>
            <a:ext cx="6754906" cy="5494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2438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KUMU CAMP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5 acres of 8-acre Parcel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History of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Kumu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 Camp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49044"/>
            <a:ext cx="4495800" cy="3214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9318" y="2514600"/>
            <a:ext cx="40322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</a:t>
            </a:r>
            <a:r>
              <a:rPr lang="en-US" sz="2800" dirty="0" smtClean="0">
                <a:solidFill>
                  <a:schemeClr val="bg1"/>
                </a:solidFill>
              </a:rPr>
              <a:t>istory of drug use and need to develop a project for a youth and </a:t>
            </a:r>
            <a:r>
              <a:rPr lang="en-US" sz="2800" dirty="0" err="1" smtClean="0">
                <a:solidFill>
                  <a:schemeClr val="bg1"/>
                </a:solidFill>
              </a:rPr>
              <a:t>kupuna</a:t>
            </a:r>
            <a:r>
              <a:rPr lang="en-US" sz="2800" dirty="0" smtClean="0">
                <a:solidFill>
                  <a:schemeClr val="bg1"/>
                </a:solidFill>
              </a:rPr>
              <a:t> to serve the needs of </a:t>
            </a:r>
            <a:r>
              <a:rPr lang="en-US" sz="2800" dirty="0" err="1" smtClean="0">
                <a:solidFill>
                  <a:schemeClr val="bg1"/>
                </a:solidFill>
              </a:rPr>
              <a:t>Anahola</a:t>
            </a:r>
            <a:r>
              <a:rPr lang="en-US" sz="2800" dirty="0" smtClean="0">
                <a:solidFill>
                  <a:schemeClr val="bg1"/>
                </a:solidFill>
              </a:rPr>
              <a:t> Homestead Community.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Kumu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 Camp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wnOptimist" pitchFamily="2" charset="0"/>
              </a:rPr>
              <a:t>Activites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awnOptimis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92276"/>
            <a:ext cx="4343400" cy="288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78334"/>
            <a:ext cx="4431183" cy="3098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784390"/>
            <a:ext cx="4431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r>
              <a:rPr lang="en-US" sz="2400" dirty="0" smtClean="0">
                <a:solidFill>
                  <a:schemeClr val="bg1"/>
                </a:solidFill>
              </a:rPr>
              <a:t>ducate youth about cultural resources, practices  and history of </a:t>
            </a:r>
            <a:r>
              <a:rPr lang="en-US" sz="2400" dirty="0" err="1" smtClean="0">
                <a:solidFill>
                  <a:schemeClr val="bg1"/>
                </a:solidFill>
              </a:rPr>
              <a:t>Anahola</a:t>
            </a:r>
            <a:r>
              <a:rPr lang="en-US" sz="2400" dirty="0" smtClean="0">
                <a:solidFill>
                  <a:schemeClr val="bg1"/>
                </a:solidFill>
              </a:rPr>
              <a:t> Bay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492264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Provide Youth activity and other sports programs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7287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7284</TotalTime>
  <Words>2535</Words>
  <Application>Microsoft Office PowerPoint</Application>
  <PresentationFormat>On-screen Show (4:3)</PresentationFormat>
  <Paragraphs>268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Calibri</vt:lpstr>
      <vt:lpstr>Cambria</vt:lpstr>
      <vt:lpstr>HawnBook</vt:lpstr>
      <vt:lpstr>HawnOptimist</vt:lpstr>
      <vt:lpstr>HawnTime</vt:lpstr>
      <vt:lpstr>Wingdings</vt:lpstr>
      <vt:lpstr>Office Theme</vt:lpstr>
      <vt:lpstr>Beneficiary Consultation Kumu Youth Academy (Kumu Camp)  April 9, 2016 12:00 to 2:00 p.m.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of Kumu Camp</vt:lpstr>
      <vt:lpstr>Kumu Camp Activites</vt:lpstr>
      <vt:lpstr>Kumu Camp Facilities</vt:lpstr>
      <vt:lpstr>Kumu Camp Uses</vt:lpstr>
      <vt:lpstr>Long Term License Requirements</vt:lpstr>
      <vt:lpstr>PowerPoint Presentation</vt:lpstr>
      <vt:lpstr>PowerPoint Presentation</vt:lpstr>
      <vt:lpstr>PowerPoint Presentation</vt:lpstr>
      <vt:lpstr>PowerPoint Presentation</vt:lpstr>
      <vt:lpstr>Next Steps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DreanaLee</dc:creator>
  <cp:lastModifiedBy>Bob Freitas</cp:lastModifiedBy>
  <cp:revision>295</cp:revision>
  <cp:lastPrinted>2016-04-02T03:10:30Z</cp:lastPrinted>
  <dcterms:created xsi:type="dcterms:W3CDTF">2013-03-06T09:42:47Z</dcterms:created>
  <dcterms:modified xsi:type="dcterms:W3CDTF">2016-04-08T22:35:53Z</dcterms:modified>
</cp:coreProperties>
</file>