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321" r:id="rId2"/>
    <p:sldId id="322" r:id="rId3"/>
    <p:sldId id="341" r:id="rId4"/>
    <p:sldId id="345" r:id="rId5"/>
    <p:sldId id="325" r:id="rId6"/>
    <p:sldId id="355" r:id="rId7"/>
    <p:sldId id="356" r:id="rId8"/>
    <p:sldId id="357" r:id="rId9"/>
    <p:sldId id="352" r:id="rId10"/>
    <p:sldId id="358" r:id="rId11"/>
    <p:sldId id="359" r:id="rId12"/>
    <p:sldId id="360" r:id="rId13"/>
    <p:sldId id="35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889" autoAdjust="0"/>
  </p:normalViewPr>
  <p:slideViewPr>
    <p:cSldViewPr snapToGrid="0" snapToObjects="1">
      <p:cViewPr varScale="1">
        <p:scale>
          <a:sx n="107" d="100"/>
          <a:sy n="107" d="100"/>
        </p:scale>
        <p:origin x="2304" y="176"/>
      </p:cViewPr>
      <p:guideLst>
        <p:guide orient="horz" pos="2160"/>
        <p:guide pos="2880"/>
      </p:guideLst>
    </p:cSldViewPr>
  </p:slideViewPr>
  <p:outlineViewPr>
    <p:cViewPr>
      <p:scale>
        <a:sx n="33" d="100"/>
        <a:sy n="33" d="100"/>
      </p:scale>
      <p:origin x="0" y="65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9" d="100"/>
          <a:sy n="99" d="100"/>
        </p:scale>
        <p:origin x="-167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21D11-90B3-A54B-A73E-ED872EC48240}" type="datetimeFigureOut">
              <a:rPr lang="en-US" smtClean="0"/>
              <a:t>9/21/20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32241-7B53-E344-8976-93AB589D5527}" type="slidenum">
              <a:rPr lang="en-US" smtClean="0"/>
              <a:t>‹#›</a:t>
            </a:fld>
            <a:endParaRPr lang="en-US" dirty="0"/>
          </a:p>
        </p:txBody>
      </p:sp>
    </p:spTree>
    <p:extLst>
      <p:ext uri="{BB962C8B-B14F-4D97-AF65-F5344CB8AC3E}">
        <p14:creationId xmlns:p14="http://schemas.microsoft.com/office/powerpoint/2010/main" val="3657833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32241-7B53-E344-8976-93AB589D5527}" type="slidenum">
              <a:rPr lang="en-US" smtClean="0"/>
              <a:t>1</a:t>
            </a:fld>
            <a:endParaRPr lang="en-US" dirty="0"/>
          </a:p>
        </p:txBody>
      </p:sp>
    </p:spTree>
    <p:extLst>
      <p:ext uri="{BB962C8B-B14F-4D97-AF65-F5344CB8AC3E}">
        <p14:creationId xmlns:p14="http://schemas.microsoft.com/office/powerpoint/2010/main" val="340661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10</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260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11</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636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12</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489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13</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80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WPP</a:t>
            </a:r>
          </a:p>
        </p:txBody>
      </p:sp>
      <p:sp>
        <p:nvSpPr>
          <p:cNvPr id="4" name="Slide Number Placeholder 3"/>
          <p:cNvSpPr>
            <a:spLocks noGrp="1"/>
          </p:cNvSpPr>
          <p:nvPr>
            <p:ph type="sldNum" sz="quarter" idx="10"/>
          </p:nvPr>
        </p:nvSpPr>
        <p:spPr/>
        <p:txBody>
          <a:bodyPr/>
          <a:lstStyle/>
          <a:p>
            <a:fld id="{5EF32241-7B53-E344-8976-93AB589D5527}" type="slidenum">
              <a:rPr lang="en-US" smtClean="0"/>
              <a:t>2</a:t>
            </a:fld>
            <a:endParaRPr lang="en-US" dirty="0"/>
          </a:p>
        </p:txBody>
      </p:sp>
    </p:spTree>
    <p:extLst>
      <p:ext uri="{BB962C8B-B14F-4D97-AF65-F5344CB8AC3E}">
        <p14:creationId xmlns:p14="http://schemas.microsoft.com/office/powerpoint/2010/main" val="209796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3</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400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4</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307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5</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r>
              <a:rPr lang="en-US" dirty="0"/>
              <a:t>WPP Passed June 14, 2014</a:t>
            </a:r>
          </a:p>
        </p:txBody>
      </p:sp>
    </p:spTree>
    <p:extLst>
      <p:ext uri="{BB962C8B-B14F-4D97-AF65-F5344CB8AC3E}">
        <p14:creationId xmlns:p14="http://schemas.microsoft.com/office/powerpoint/2010/main" val="363244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6</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372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7</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175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8</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8397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1"/>
          <p:cNvSpPr>
            <a:spLocks noGrp="1"/>
          </p:cNvSpPr>
          <p:nvPr>
            <p:ph type="hdr" sz="quarter"/>
          </p:nvPr>
        </p:nvSpPr>
        <p:spPr>
          <a:ln/>
        </p:spPr>
        <p:txBody>
          <a:bodyPr/>
          <a:lstStyle/>
          <a:p>
            <a:r>
              <a:rPr lang="en-US" dirty="0">
                <a:solidFill>
                  <a:prstClr val="black"/>
                </a:solidFill>
              </a:rPr>
              <a:t>Water Policy Plan – HHC Water Rights</a:t>
            </a:r>
          </a:p>
          <a:p>
            <a:endParaRPr lang="en-US" dirty="0">
              <a:solidFill>
                <a:prstClr val="black"/>
              </a:solidFill>
            </a:endParaRPr>
          </a:p>
        </p:txBody>
      </p:sp>
      <p:sp>
        <p:nvSpPr>
          <p:cNvPr id="5" name="Footer Placeholder 5"/>
          <p:cNvSpPr>
            <a:spLocks noGrp="1"/>
          </p:cNvSpPr>
          <p:nvPr>
            <p:ph type="ftr" sz="quarter" idx="4"/>
          </p:nvPr>
        </p:nvSpPr>
        <p:spPr>
          <a:ln/>
        </p:spPr>
        <p:txBody>
          <a:bodyPr/>
          <a:lstStyle/>
          <a:p>
            <a:r>
              <a:rPr lang="en-US" dirty="0">
                <a:solidFill>
                  <a:prstClr val="black"/>
                </a:solidFill>
              </a:rPr>
              <a:t>HHC Meeting  January 14 2013 O`ahu</a:t>
            </a:r>
          </a:p>
        </p:txBody>
      </p:sp>
      <p:sp>
        <p:nvSpPr>
          <p:cNvPr id="6" name="Slide Number Placeholder 6"/>
          <p:cNvSpPr>
            <a:spLocks noGrp="1"/>
          </p:cNvSpPr>
          <p:nvPr>
            <p:ph type="sldNum" sz="quarter" idx="5"/>
          </p:nvPr>
        </p:nvSpPr>
        <p:spPr>
          <a:ln/>
        </p:spPr>
        <p:txBody>
          <a:bodyPr/>
          <a:lstStyle/>
          <a:p>
            <a:pPr>
              <a:defRPr/>
            </a:pPr>
            <a:fld id="{9F44C9FF-C1FA-44EB-8386-53A13C7E1622}" type="slidenum">
              <a:rPr lang="en-US">
                <a:solidFill>
                  <a:prstClr val="black"/>
                </a:solidFill>
              </a:rPr>
              <a:pPr>
                <a:defRPr/>
              </a:pPr>
              <a:t>9</a:t>
            </a:fld>
            <a:endParaRPr lang="en-US" dirty="0">
              <a:solidFill>
                <a:prstClr val="black"/>
              </a:solidFill>
            </a:endParaRPr>
          </a:p>
        </p:txBody>
      </p:sp>
      <p:sp>
        <p:nvSpPr>
          <p:cNvPr id="17410" name="Slide Image Placeholder 1"/>
          <p:cNvSpPr>
            <a:spLocks noGrp="1" noRot="1" noChangeAspect="1"/>
          </p:cNvSpPr>
          <p:nvPr>
            <p:ph type="sldImg"/>
          </p:nvPr>
        </p:nvSpPr>
        <p:spPr bwMode="auto">
          <a:xfrm>
            <a:off x="1179513" y="674688"/>
            <a:ext cx="4573587" cy="3429000"/>
          </a:xfrm>
          <a:noFill/>
          <a:ln>
            <a:solidFill>
              <a:srgbClr val="000000"/>
            </a:solidFill>
            <a:miter lim="800000"/>
            <a:headEnd/>
            <a:tailEnd/>
          </a:ln>
        </p:spPr>
      </p:sp>
      <p:sp>
        <p:nvSpPr>
          <p:cNvPr id="17414" name="Rectangle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80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68CED42-E004-4157-A432-06A8E54658C2}" type="datetime1">
              <a:rPr lang="en-US"/>
              <a:pPr>
                <a:defRPr/>
              </a:pPr>
              <a:t>9/21/20</a:t>
            </a:fld>
            <a:r>
              <a:rPr lang="en-US" dirty="0"/>
              <a:t>DRAFT 6/12/2012</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B18013-B04B-4F96-92E1-FAA76DED282F}"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2E1DD2-82F6-47DC-A59E-1D170BC56612}" type="datetime1">
              <a:rPr lang="en-US"/>
              <a:pPr>
                <a:defRPr/>
              </a:pPr>
              <a:t>9/21/20</a:t>
            </a:fld>
            <a:r>
              <a:rPr lang="en-US" dirty="0"/>
              <a:t>DRAFT 6/12/2012</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6D0AA2-E7E4-4B14-B11A-7AD73633177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AE3E4E-4685-4EF5-AFE1-5564A291B82C}" type="datetime1">
              <a:rPr lang="en-US"/>
              <a:pPr>
                <a:defRPr/>
              </a:pPr>
              <a:t>9/21/20</a:t>
            </a:fld>
            <a:r>
              <a:rPr lang="en-US" dirty="0"/>
              <a:t>DRAFT 6/12/2012</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107139-EECC-4E8E-8DDD-BA4A8F8D260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A2559FF8-EB1F-4CA8-B07A-25D10A0903DC}" type="datetime1">
              <a:rPr lang="en-US"/>
              <a:pPr>
                <a:defRPr/>
              </a:pPr>
              <a:t>9/21/20</a:t>
            </a:fld>
            <a:r>
              <a:rPr lang="en-US" dirty="0"/>
              <a:t>DRAFT 6/12/2012</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1077BB-108A-4D22-9106-3888ADF1074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8F4096-F5EB-4B0A-B004-D38940B92FFB}" type="datetime1">
              <a:rPr lang="en-US"/>
              <a:pPr>
                <a:defRPr/>
              </a:pPr>
              <a:t>9/21/20</a:t>
            </a:fld>
            <a:r>
              <a:rPr lang="en-US" dirty="0"/>
              <a:t>DRAFT 6/12/2012</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05CA5F-364C-4D77-8810-261E9971088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AAD42D-7D7D-4A52-8474-814642BEC0C3}" type="datetime1">
              <a:rPr lang="en-US"/>
              <a:pPr>
                <a:defRPr/>
              </a:pPr>
              <a:t>9/21/20</a:t>
            </a:fld>
            <a:r>
              <a:rPr lang="en-US" dirty="0"/>
              <a:t>DRAFT 6/12/2012</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7837FF-209B-4548-8868-7475B3089A1F}"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008400-DE3B-47F3-A601-1EC44072157D}" type="datetime1">
              <a:rPr lang="en-US"/>
              <a:pPr>
                <a:defRPr/>
              </a:pPr>
              <a:t>9/21/20</a:t>
            </a:fld>
            <a:r>
              <a:rPr lang="en-US" dirty="0"/>
              <a:t>DRAFT 6/12/2012</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1382CD-237A-4724-8443-DF75C2E33C4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4716E1-F583-4781-9957-0196ED7B88B8}" type="datetime1">
              <a:rPr lang="en-US"/>
              <a:pPr>
                <a:defRPr/>
              </a:pPr>
              <a:t>9/21/20</a:t>
            </a:fld>
            <a:r>
              <a:rPr lang="en-US" dirty="0"/>
              <a:t>DRAFT 6/12/2012</a:t>
            </a:r>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BC33EE8-69B3-402D-8E0F-A6743EC737A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200C98-2935-4EB0-96DA-105717F4DBBD}" type="datetime1">
              <a:rPr lang="en-US"/>
              <a:pPr>
                <a:defRPr/>
              </a:pPr>
              <a:t>9/21/20</a:t>
            </a:fld>
            <a:r>
              <a:rPr lang="en-US" dirty="0"/>
              <a:t>DRAFT 6/12/2012</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525C8E1-2F24-46DE-9377-A8FB26AB1C5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1585A9-66F5-4103-9AF0-4D1B3C9977C2}" type="datetime1">
              <a:rPr lang="en-US"/>
              <a:pPr>
                <a:defRPr/>
              </a:pPr>
              <a:t>9/21/20</a:t>
            </a:fld>
            <a:r>
              <a:rPr lang="en-US" dirty="0"/>
              <a:t>DRAFT 6/12/2012</a:t>
            </a:r>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869DC8-6440-4A7A-BBF7-A5C84FC6852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F45223-3BFC-412A-9574-FD2F6B90ECA7}" type="datetime1">
              <a:rPr lang="en-US"/>
              <a:pPr>
                <a:defRPr/>
              </a:pPr>
              <a:t>9/21/20</a:t>
            </a:fld>
            <a:r>
              <a:rPr lang="en-US" dirty="0"/>
              <a:t>DRAFT 6/12/2012</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B57B23-012C-4BB8-851F-E4AA50923A7F}"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FB450F-F1B6-4FE5-B35A-91AA18D0A076}" type="datetime1">
              <a:rPr lang="en-US"/>
              <a:pPr>
                <a:defRPr/>
              </a:pPr>
              <a:t>9/21/20</a:t>
            </a:fld>
            <a:r>
              <a:rPr lang="en-US" dirty="0"/>
              <a:t>DRAFT 6/12/2012</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E9CEFD-4189-4D15-BBF4-EE9307ED26EA}"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5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57800" y="6248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914400" fontAlgn="base">
              <a:spcBef>
                <a:spcPct val="0"/>
              </a:spcBef>
              <a:spcAft>
                <a:spcPct val="0"/>
              </a:spcAft>
              <a:defRPr/>
            </a:pPr>
            <a:fld id="{588FA62B-31F9-4A50-AA14-027F4FC8A187}" type="datetime1">
              <a:rPr lang="en-US">
                <a:cs typeface="Arial" charset="0"/>
              </a:rPr>
              <a:pPr defTabSz="914400" fontAlgn="base">
                <a:spcBef>
                  <a:spcPct val="0"/>
                </a:spcBef>
                <a:spcAft>
                  <a:spcPct val="0"/>
                </a:spcAft>
                <a:defRPr/>
              </a:pPr>
              <a:t>9/21/20</a:t>
            </a:fld>
            <a:r>
              <a:rPr lang="en-US" dirty="0">
                <a:cs typeface="Arial" charset="0"/>
              </a:rPr>
              <a:t>DRAFT 6/12/2012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914400" fontAlgn="base">
              <a:spcBef>
                <a:spcPct val="0"/>
              </a:spcBef>
              <a:spcAft>
                <a:spcPct val="0"/>
              </a:spcAft>
              <a:defRPr/>
            </a:pPr>
            <a:endParaRPr lang="en-US" dirty="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588797F5-D645-4784-ABF1-5DE73A5420AC}" type="slidenum">
              <a:rPr lang="en-US">
                <a:solidFill>
                  <a:prstClr val="black">
                    <a:tint val="75000"/>
                  </a:prstClr>
                </a:solidFill>
                <a:latin typeface="Calibri"/>
              </a:rPr>
              <a:pPr defTabSz="914400">
                <a:def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jp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733" y="152400"/>
            <a:ext cx="7653867" cy="28956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t>Proposed MOA / MOU on Ota Well Water Credits, North Kona, Hawai`i Island</a:t>
            </a:r>
          </a:p>
        </p:txBody>
      </p:sp>
      <p:sp>
        <p:nvSpPr>
          <p:cNvPr id="5" name="Subtitle 2"/>
          <p:cNvSpPr txBox="1">
            <a:spLocks/>
          </p:cNvSpPr>
          <p:nvPr/>
        </p:nvSpPr>
        <p:spPr>
          <a:xfrm>
            <a:off x="228600" y="5181600"/>
            <a:ext cx="4626738" cy="15240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2400" b="1" dirty="0">
                <a:solidFill>
                  <a:srgbClr val="000000"/>
                </a:solidFill>
                <a:latin typeface="Gillsans"/>
              </a:rPr>
              <a:t>Item G-2</a:t>
            </a:r>
          </a:p>
          <a:p>
            <a:pPr marL="0" indent="0">
              <a:lnSpc>
                <a:spcPct val="90000"/>
              </a:lnSpc>
              <a:buNone/>
            </a:pPr>
            <a:r>
              <a:rPr lang="en-US" sz="2400" b="1" dirty="0">
                <a:solidFill>
                  <a:srgbClr val="000000"/>
                </a:solidFill>
                <a:latin typeface="Gillsans"/>
              </a:rPr>
              <a:t>Hawaiian Homes Commission (HHC) Meeting (online)</a:t>
            </a:r>
          </a:p>
          <a:p>
            <a:pPr marL="0" indent="0">
              <a:lnSpc>
                <a:spcPct val="90000"/>
              </a:lnSpc>
              <a:buNone/>
            </a:pPr>
            <a:r>
              <a:rPr lang="en-US" sz="2000" b="1" dirty="0">
                <a:solidFill>
                  <a:srgbClr val="000000"/>
                </a:solidFill>
                <a:latin typeface="Gillsans"/>
              </a:rPr>
              <a:t>Jonathan Likeke Scheuer, Consultant</a:t>
            </a:r>
          </a:p>
          <a:p>
            <a:pPr marL="0" indent="0">
              <a:lnSpc>
                <a:spcPct val="90000"/>
              </a:lnSpc>
              <a:buNone/>
            </a:pPr>
            <a:r>
              <a:rPr lang="en-US" sz="2000" b="1" dirty="0">
                <a:solidFill>
                  <a:srgbClr val="000000"/>
                </a:solidFill>
                <a:latin typeface="Gillsans"/>
              </a:rPr>
              <a:t>September 21, 2020</a:t>
            </a:r>
          </a:p>
          <a:p>
            <a:pPr>
              <a:lnSpc>
                <a:spcPct val="90000"/>
              </a:lnSpc>
            </a:pPr>
            <a:endParaRPr lang="en-US" sz="2000" b="1" dirty="0">
              <a:solidFill>
                <a:srgbClr val="EAEAEA"/>
              </a:solidFill>
              <a:latin typeface="Gillsans"/>
            </a:endParaRPr>
          </a:p>
        </p:txBody>
      </p:sp>
    </p:spTree>
    <p:extLst>
      <p:ext uri="{BB962C8B-B14F-4D97-AF65-F5344CB8AC3E}">
        <p14:creationId xmlns:p14="http://schemas.microsoft.com/office/powerpoint/2010/main" val="127143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5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0426" y="239969"/>
            <a:ext cx="3376551" cy="1569660"/>
          </a:xfrm>
          <a:prstGeom prst="rect">
            <a:avLst/>
          </a:prstGeom>
        </p:spPr>
        <p:txBody>
          <a:bodyPr wrap="square">
            <a:spAutoFit/>
          </a:bodyPr>
          <a:lstStyle/>
          <a:p>
            <a:pPr marL="228600" lvl="1" algn="ctr"/>
            <a:r>
              <a:rPr lang="en-US" sz="3200" b="1" dirty="0"/>
              <a:t>IV. Ota Comment Letter &amp; Methodology</a:t>
            </a:r>
          </a:p>
        </p:txBody>
      </p:sp>
      <p:sp>
        <p:nvSpPr>
          <p:cNvPr id="4" name="TextBox 3"/>
          <p:cNvSpPr txBox="1"/>
          <p:nvPr/>
        </p:nvSpPr>
        <p:spPr>
          <a:xfrm>
            <a:off x="5785835" y="6304079"/>
            <a:ext cx="3192792" cy="369332"/>
          </a:xfrm>
          <a:prstGeom prst="rect">
            <a:avLst/>
          </a:prstGeom>
          <a:noFill/>
        </p:spPr>
        <p:txBody>
          <a:bodyPr wrap="square" rtlCol="0">
            <a:spAutoFit/>
          </a:bodyPr>
          <a:lstStyle/>
          <a:p>
            <a:r>
              <a:rPr lang="en-US" dirty="0"/>
              <a:t>Water Tank, Kailapa, Kawaihae</a:t>
            </a:r>
          </a:p>
        </p:txBody>
      </p:sp>
      <p:pic>
        <p:nvPicPr>
          <p:cNvPr id="3" name="Picture 2">
            <a:extLst>
              <a:ext uri="{FF2B5EF4-FFF2-40B4-BE49-F238E27FC236}">
                <a16:creationId xmlns:a16="http://schemas.microsoft.com/office/drawing/2014/main" id="{91A1F117-740C-9E43-8288-9338D949C031}"/>
              </a:ext>
            </a:extLst>
          </p:cNvPr>
          <p:cNvPicPr>
            <a:picLocks noChangeAspect="1"/>
          </p:cNvPicPr>
          <p:nvPr/>
        </p:nvPicPr>
        <p:blipFill>
          <a:blip r:embed="rId5"/>
          <a:stretch>
            <a:fillRect/>
          </a:stretch>
        </p:blipFill>
        <p:spPr>
          <a:xfrm>
            <a:off x="3844636" y="-184589"/>
            <a:ext cx="5299364" cy="6858000"/>
          </a:xfrm>
          <a:prstGeom prst="rect">
            <a:avLst/>
          </a:prstGeom>
        </p:spPr>
      </p:pic>
      <p:sp>
        <p:nvSpPr>
          <p:cNvPr id="8" name="Rectangle 7">
            <a:extLst>
              <a:ext uri="{FF2B5EF4-FFF2-40B4-BE49-F238E27FC236}">
                <a16:creationId xmlns:a16="http://schemas.microsoft.com/office/drawing/2014/main" id="{34BCFA19-746E-F148-86E6-AD1C9EF1575F}"/>
              </a:ext>
            </a:extLst>
          </p:cNvPr>
          <p:cNvSpPr/>
          <p:nvPr/>
        </p:nvSpPr>
        <p:spPr>
          <a:xfrm>
            <a:off x="340426" y="2302072"/>
            <a:ext cx="3234047" cy="4401205"/>
          </a:xfrm>
          <a:prstGeom prst="rect">
            <a:avLst/>
          </a:prstGeom>
        </p:spPr>
        <p:txBody>
          <a:bodyPr wrap="square">
            <a:spAutoFit/>
          </a:bodyPr>
          <a:lstStyle/>
          <a:p>
            <a:pPr marL="457200" indent="-457200">
              <a:buFont typeface="Arial" panose="020B0604020202020204" pitchFamily="34" charset="0"/>
              <a:buChar char="•"/>
            </a:pPr>
            <a:r>
              <a:rPr lang="en-US" sz="2800" b="1" dirty="0"/>
              <a:t>HHFDC and NELHA pursued Ota well development</a:t>
            </a:r>
          </a:p>
          <a:p>
            <a:pPr marL="457200" indent="-457200">
              <a:buFont typeface="Arial" panose="020B0604020202020204" pitchFamily="34" charset="0"/>
              <a:buChar char="•"/>
            </a:pPr>
            <a:r>
              <a:rPr lang="en-US" sz="2800" b="1" dirty="0"/>
              <a:t>Primarily for commercial uses</a:t>
            </a:r>
          </a:p>
          <a:p>
            <a:pPr marL="457200" indent="-457200">
              <a:buFont typeface="Arial" panose="020B0604020202020204" pitchFamily="34" charset="0"/>
              <a:buChar char="•"/>
            </a:pPr>
            <a:r>
              <a:rPr lang="en-US" sz="2800" b="1" dirty="0"/>
              <a:t>EA FONSI 11/23/18</a:t>
            </a:r>
          </a:p>
          <a:p>
            <a:pPr marL="457200" indent="-457200">
              <a:buFont typeface="Arial" panose="020B0604020202020204" pitchFamily="34" charset="0"/>
              <a:buChar char="•"/>
            </a:pPr>
            <a:r>
              <a:rPr lang="en-US" sz="2800" b="1" dirty="0"/>
              <a:t>WC/PIP accepted on 10/18/18 </a:t>
            </a:r>
          </a:p>
        </p:txBody>
      </p:sp>
    </p:spTree>
    <p:extLst>
      <p:ext uri="{BB962C8B-B14F-4D97-AF65-F5344CB8AC3E}">
        <p14:creationId xmlns:p14="http://schemas.microsoft.com/office/powerpoint/2010/main" val="196570552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5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239969"/>
            <a:ext cx="8229599" cy="584775"/>
          </a:xfrm>
          <a:prstGeom prst="rect">
            <a:avLst/>
          </a:prstGeom>
        </p:spPr>
        <p:txBody>
          <a:bodyPr wrap="square">
            <a:spAutoFit/>
          </a:bodyPr>
          <a:lstStyle/>
          <a:p>
            <a:pPr marL="228600" lvl="1" algn="ctr"/>
            <a:r>
              <a:rPr lang="en-US" sz="3200" b="1" dirty="0"/>
              <a:t>IV. Ota Comment Letter &amp; Methodology</a:t>
            </a:r>
          </a:p>
        </p:txBody>
      </p:sp>
      <p:sp>
        <p:nvSpPr>
          <p:cNvPr id="7" name="Rectangle 6"/>
          <p:cNvSpPr/>
          <p:nvPr/>
        </p:nvSpPr>
        <p:spPr>
          <a:xfrm>
            <a:off x="304800" y="1258608"/>
            <a:ext cx="8382000" cy="4524315"/>
          </a:xfrm>
          <a:prstGeom prst="rect">
            <a:avLst/>
          </a:prstGeom>
        </p:spPr>
        <p:txBody>
          <a:bodyPr wrap="square">
            <a:spAutoFit/>
          </a:bodyPr>
          <a:lstStyle/>
          <a:p>
            <a:pPr marL="514350" indent="-514350">
              <a:buFont typeface="Arial" panose="020B0604020202020204" pitchFamily="34" charset="0"/>
              <a:buChar char="•"/>
            </a:pPr>
            <a:r>
              <a:rPr lang="en-US" sz="3200" b="1" dirty="0"/>
              <a:t>December 20, 2018 DHHL comment letter </a:t>
            </a:r>
          </a:p>
          <a:p>
            <a:pPr marL="514350" indent="-514350">
              <a:buFont typeface="Arial" panose="020B0604020202020204" pitchFamily="34" charset="0"/>
              <a:buChar char="•"/>
            </a:pPr>
            <a:r>
              <a:rPr lang="en-US" sz="3200" b="1" dirty="0"/>
              <a:t>Sought condition or referral:</a:t>
            </a:r>
          </a:p>
          <a:p>
            <a:pPr marL="971550" lvl="1" indent="-514350">
              <a:buFont typeface="Arial" panose="020B0604020202020204" pitchFamily="34" charset="0"/>
              <a:buChar char="•"/>
            </a:pPr>
            <a:r>
              <a:rPr lang="en-US" sz="3200" b="1" dirty="0"/>
              <a:t>Applicant sought 0.672 mgd </a:t>
            </a:r>
          </a:p>
          <a:p>
            <a:pPr marL="971550" lvl="1" indent="-514350">
              <a:buFont typeface="Arial" panose="020B0604020202020204" pitchFamily="34" charset="0"/>
              <a:buChar char="•"/>
            </a:pPr>
            <a:r>
              <a:rPr lang="en-US" sz="3200" b="1" dirty="0"/>
              <a:t>Represents 2.69% of unallocated portion of the 38 mgd sustainable yield (25 mgd)</a:t>
            </a:r>
          </a:p>
          <a:p>
            <a:pPr marL="971550" lvl="1" indent="-514350">
              <a:buFont typeface="Arial" panose="020B0604020202020204" pitchFamily="34" charset="0"/>
              <a:buChar char="•"/>
            </a:pPr>
            <a:r>
              <a:rPr lang="en-US" sz="3200" b="1" dirty="0"/>
              <a:t>Sought condition for equal percentage of the proposed yield to DHHL in the form of County water credits, </a:t>
            </a:r>
          </a:p>
          <a:p>
            <a:pPr marL="971550" lvl="1" indent="-514350">
              <a:buFont typeface="Arial" panose="020B0604020202020204" pitchFamily="34" charset="0"/>
              <a:buChar char="•"/>
            </a:pPr>
            <a:r>
              <a:rPr lang="en-US" sz="3200" b="1" dirty="0"/>
              <a:t>18,077 gallons per day</a:t>
            </a:r>
          </a:p>
        </p:txBody>
      </p:sp>
    </p:spTree>
    <p:extLst>
      <p:ext uri="{BB962C8B-B14F-4D97-AF65-F5344CB8AC3E}">
        <p14:creationId xmlns:p14="http://schemas.microsoft.com/office/powerpoint/2010/main" val="61614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5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239969"/>
            <a:ext cx="8229599" cy="584775"/>
          </a:xfrm>
          <a:prstGeom prst="rect">
            <a:avLst/>
          </a:prstGeom>
        </p:spPr>
        <p:txBody>
          <a:bodyPr wrap="square">
            <a:spAutoFit/>
          </a:bodyPr>
          <a:lstStyle/>
          <a:p>
            <a:pPr marL="228600" lvl="1" algn="ctr"/>
            <a:r>
              <a:rPr lang="en-US" sz="3200" b="1" dirty="0"/>
              <a:t>V. Proposed MOA / MOU</a:t>
            </a:r>
          </a:p>
        </p:txBody>
      </p:sp>
      <p:sp>
        <p:nvSpPr>
          <p:cNvPr id="7" name="Rectangle 6"/>
          <p:cNvSpPr/>
          <p:nvPr/>
        </p:nvSpPr>
        <p:spPr>
          <a:xfrm>
            <a:off x="304800" y="1258608"/>
            <a:ext cx="8382000" cy="2062103"/>
          </a:xfrm>
          <a:prstGeom prst="rect">
            <a:avLst/>
          </a:prstGeom>
        </p:spPr>
        <p:txBody>
          <a:bodyPr wrap="square">
            <a:spAutoFit/>
          </a:bodyPr>
          <a:lstStyle/>
          <a:p>
            <a:pPr marL="971550" lvl="1" indent="-514350">
              <a:buFont typeface="Arial" panose="020B0604020202020204" pitchFamily="34" charset="0"/>
              <a:buChar char="•"/>
            </a:pPr>
            <a:r>
              <a:rPr lang="en-US" sz="3200" b="1" dirty="0"/>
              <a:t>NELHA &amp; HHFDC agree w proposed conditions</a:t>
            </a:r>
          </a:p>
          <a:p>
            <a:pPr marL="971550" lvl="1" indent="-514350">
              <a:buFont typeface="Arial" panose="020B0604020202020204" pitchFamily="34" charset="0"/>
              <a:buChar char="•"/>
            </a:pPr>
            <a:r>
              <a:rPr lang="en-US" sz="3200" b="1" dirty="0"/>
              <a:t>Memorialized in MOA / MOU</a:t>
            </a:r>
          </a:p>
          <a:p>
            <a:pPr marL="971550" lvl="1" indent="-514350">
              <a:buFont typeface="Arial" panose="020B0604020202020204" pitchFamily="34" charset="0"/>
              <a:buChar char="•"/>
            </a:pPr>
            <a:r>
              <a:rPr lang="en-US" sz="3200" b="1" dirty="0"/>
              <a:t>18,077 gallons per day (approx. 30 credits)</a:t>
            </a:r>
          </a:p>
        </p:txBody>
      </p:sp>
    </p:spTree>
    <p:extLst>
      <p:ext uri="{BB962C8B-B14F-4D97-AF65-F5344CB8AC3E}">
        <p14:creationId xmlns:p14="http://schemas.microsoft.com/office/powerpoint/2010/main" val="3075063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5529" y="239969"/>
            <a:ext cx="6671006" cy="707886"/>
          </a:xfrm>
          <a:prstGeom prst="rect">
            <a:avLst/>
          </a:prstGeom>
        </p:spPr>
        <p:txBody>
          <a:bodyPr wrap="square">
            <a:spAutoFit/>
          </a:bodyPr>
          <a:lstStyle/>
          <a:p>
            <a:pPr algn="ctr"/>
            <a:r>
              <a:rPr lang="en-US" sz="4000" b="1" dirty="0"/>
              <a:t>Next steps?</a:t>
            </a:r>
          </a:p>
        </p:txBody>
      </p:sp>
      <p:sp>
        <p:nvSpPr>
          <p:cNvPr id="5" name="Rectangle 4">
            <a:extLst>
              <a:ext uri="{FF2B5EF4-FFF2-40B4-BE49-F238E27FC236}">
                <a16:creationId xmlns:a16="http://schemas.microsoft.com/office/drawing/2014/main" id="{223191F1-F302-5B45-ABE4-2ED5CA8BA5D1}"/>
              </a:ext>
            </a:extLst>
          </p:cNvPr>
          <p:cNvSpPr/>
          <p:nvPr/>
        </p:nvSpPr>
        <p:spPr>
          <a:xfrm>
            <a:off x="304800" y="1258608"/>
            <a:ext cx="8382000" cy="1569660"/>
          </a:xfrm>
          <a:prstGeom prst="rect">
            <a:avLst/>
          </a:prstGeom>
        </p:spPr>
        <p:txBody>
          <a:bodyPr wrap="square">
            <a:spAutoFit/>
          </a:bodyPr>
          <a:lstStyle/>
          <a:p>
            <a:pPr marL="971550" lvl="1" indent="-514350">
              <a:buFont typeface="Arial" panose="020B0604020202020204" pitchFamily="34" charset="0"/>
              <a:buChar char="•"/>
            </a:pPr>
            <a:r>
              <a:rPr lang="en-US" sz="3200" b="1" dirty="0"/>
              <a:t>NPS proposed conditions as well</a:t>
            </a:r>
          </a:p>
          <a:p>
            <a:pPr marL="971550" lvl="1" indent="-514350">
              <a:buFont typeface="Arial" panose="020B0604020202020204" pitchFamily="34" charset="0"/>
              <a:buChar char="•"/>
            </a:pPr>
            <a:r>
              <a:rPr lang="en-US" sz="3200" b="1" dirty="0"/>
              <a:t>CWRM expected to refer permit to full CWRM</a:t>
            </a:r>
          </a:p>
        </p:txBody>
      </p:sp>
    </p:spTree>
    <p:extLst>
      <p:ext uri="{BB962C8B-B14F-4D97-AF65-F5344CB8AC3E}">
        <p14:creationId xmlns:p14="http://schemas.microsoft.com/office/powerpoint/2010/main" val="28309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5529" y="239967"/>
            <a:ext cx="6671006" cy="1323439"/>
          </a:xfrm>
          <a:prstGeom prst="rect">
            <a:avLst/>
          </a:prstGeom>
        </p:spPr>
        <p:txBody>
          <a:bodyPr wrap="square">
            <a:spAutoFit/>
          </a:bodyPr>
          <a:lstStyle/>
          <a:p>
            <a:pPr algn="ctr"/>
            <a:r>
              <a:rPr lang="en-US" sz="4000" b="1" dirty="0"/>
              <a:t>West Hawai‘i Water Projects &amp; Issues</a:t>
            </a:r>
            <a:endParaRPr lang="en-US" sz="4000" dirty="0"/>
          </a:p>
        </p:txBody>
      </p:sp>
      <p:sp>
        <p:nvSpPr>
          <p:cNvPr id="2" name="Rectangle 1"/>
          <p:cNvSpPr/>
          <p:nvPr/>
        </p:nvSpPr>
        <p:spPr>
          <a:xfrm>
            <a:off x="457200" y="1725072"/>
            <a:ext cx="8521427" cy="3046988"/>
          </a:xfrm>
          <a:prstGeom prst="rect">
            <a:avLst/>
          </a:prstGeom>
        </p:spPr>
        <p:txBody>
          <a:bodyPr wrap="square">
            <a:spAutoFit/>
          </a:bodyPr>
          <a:lstStyle/>
          <a:p>
            <a:pPr marL="800100" lvl="1" indent="-571500">
              <a:buFont typeface="+mj-lt"/>
              <a:buAutoNum type="romanUcPeriod"/>
            </a:pPr>
            <a:r>
              <a:rPr lang="en-US" sz="3200" b="1" dirty="0"/>
              <a:t>HHC Water Policy Plan Related Goals</a:t>
            </a:r>
          </a:p>
          <a:p>
            <a:pPr marL="800100" lvl="1" indent="-571500">
              <a:buFont typeface="+mj-lt"/>
              <a:buAutoNum type="romanUcPeriod"/>
            </a:pPr>
            <a:r>
              <a:rPr lang="en-US" sz="3200" b="1" dirty="0"/>
              <a:t>Keauhou and Other Water Reservations</a:t>
            </a:r>
          </a:p>
          <a:p>
            <a:pPr marL="800100" lvl="1" indent="-571500">
              <a:buFont typeface="+mj-lt"/>
              <a:buAutoNum type="romanUcPeriod"/>
            </a:pPr>
            <a:r>
              <a:rPr lang="en-US" sz="3200" b="1" dirty="0"/>
              <a:t>Designation / Review of Permits</a:t>
            </a:r>
          </a:p>
          <a:p>
            <a:pPr marL="800100" lvl="1" indent="-571500">
              <a:buFont typeface="+mj-lt"/>
              <a:buAutoNum type="romanUcPeriod"/>
            </a:pPr>
            <a:r>
              <a:rPr lang="en-US" sz="3200" b="1" dirty="0"/>
              <a:t>Comment Letter &amp; Methodology</a:t>
            </a:r>
          </a:p>
          <a:p>
            <a:pPr marL="800100" lvl="1" indent="-571500">
              <a:buFont typeface="+mj-lt"/>
              <a:buAutoNum type="romanUcPeriod"/>
            </a:pPr>
            <a:r>
              <a:rPr lang="en-US" sz="3200" b="1" dirty="0"/>
              <a:t>Proposed MOA / MOU</a:t>
            </a:r>
          </a:p>
          <a:p>
            <a:pPr marL="458788" lvl="1" indent="-230188"/>
            <a:endParaRPr lang="en-US" sz="3200" b="1" dirty="0"/>
          </a:p>
        </p:txBody>
      </p:sp>
    </p:spTree>
    <p:extLst>
      <p:ext uri="{BB962C8B-B14F-4D97-AF65-F5344CB8AC3E}">
        <p14:creationId xmlns:p14="http://schemas.microsoft.com/office/powerpoint/2010/main" val="14593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281334" y="4834467"/>
            <a:ext cx="1862666" cy="1748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t>Kealakehe</a:t>
            </a:r>
          </a:p>
          <a:p>
            <a:r>
              <a:rPr lang="en-US" sz="5400" b="1" dirty="0"/>
              <a:t>Planning </a:t>
            </a:r>
          </a:p>
          <a:p>
            <a:r>
              <a:rPr lang="en-US" sz="5400" b="1" dirty="0"/>
              <a:t>Region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96150" cy="6865894"/>
          </a:xfrm>
          <a:prstGeom prst="rect">
            <a:avLst/>
          </a:prstGeom>
        </p:spPr>
      </p:pic>
    </p:spTree>
    <p:extLst>
      <p:ext uri="{BB962C8B-B14F-4D97-AF65-F5344CB8AC3E}">
        <p14:creationId xmlns:p14="http://schemas.microsoft.com/office/powerpoint/2010/main" val="396104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467475" y="3429000"/>
            <a:ext cx="2676525" cy="3133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t>Kealakehe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41"/>
            <a:ext cx="6467475" cy="6812702"/>
          </a:xfrm>
          <a:prstGeom prst="rect">
            <a:avLst/>
          </a:prstGeom>
        </p:spPr>
      </p:pic>
    </p:spTree>
    <p:extLst>
      <p:ext uri="{BB962C8B-B14F-4D97-AF65-F5344CB8AC3E}">
        <p14:creationId xmlns:p14="http://schemas.microsoft.com/office/powerpoint/2010/main" val="105998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199" y="274638"/>
            <a:ext cx="84158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000" b="1" dirty="0"/>
              <a:t>I. Relevant </a:t>
            </a:r>
            <a:r>
              <a:rPr lang="en-US" sz="5400" b="1" dirty="0"/>
              <a:t>HHC WPP Goals</a:t>
            </a:r>
          </a:p>
        </p:txBody>
      </p:sp>
      <p:sp>
        <p:nvSpPr>
          <p:cNvPr id="5" name="Rectangle 4"/>
          <p:cNvSpPr/>
          <p:nvPr/>
        </p:nvSpPr>
        <p:spPr>
          <a:xfrm>
            <a:off x="457199" y="1644488"/>
            <a:ext cx="8161868" cy="4893647"/>
          </a:xfrm>
          <a:prstGeom prst="rect">
            <a:avLst/>
          </a:prstGeom>
        </p:spPr>
        <p:txBody>
          <a:bodyPr wrap="square">
            <a:spAutoFit/>
          </a:bodyPr>
          <a:lstStyle/>
          <a:p>
            <a:r>
              <a:rPr lang="en-US" sz="3200" b="1" u="sng" dirty="0"/>
              <a:t>Goal 2. </a:t>
            </a:r>
            <a:r>
              <a:rPr lang="en-US" sz="3200" b="1" dirty="0"/>
              <a:t>Aggressively, proactively, consistently and comprehensively advocate for the kuleana of the beneficiaries, the DHHL, and the HHC to water before all relevant agencies and entities.</a:t>
            </a:r>
          </a:p>
          <a:p>
            <a:endParaRPr lang="en-US" sz="3200" b="1" dirty="0"/>
          </a:p>
          <a:p>
            <a:r>
              <a:rPr lang="en-US" sz="3200" b="1" u="sng" dirty="0"/>
              <a:t>Goal 6. </a:t>
            </a:r>
            <a:r>
              <a:rPr lang="en-US" sz="3200" b="1" dirty="0"/>
              <a:t>Secure adequate and enforceable reservations of water for current and foreseeable future needs for all of its lands across the islands.</a:t>
            </a:r>
          </a:p>
          <a:p>
            <a:pPr marL="514350" indent="-514350">
              <a:buFont typeface="+mj-lt"/>
              <a:buAutoNum type="arabicPeriod"/>
            </a:pPr>
            <a:endParaRPr lang="en-US" sz="2400" dirty="0"/>
          </a:p>
        </p:txBody>
      </p:sp>
    </p:spTree>
    <p:extLst>
      <p:ext uri="{BB962C8B-B14F-4D97-AF65-F5344CB8AC3E}">
        <p14:creationId xmlns:p14="http://schemas.microsoft.com/office/powerpoint/2010/main" val="89203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199" y="345890"/>
            <a:ext cx="84158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000" b="1" dirty="0"/>
              <a:t>II. </a:t>
            </a:r>
            <a:r>
              <a:rPr lang="en-US" sz="5400" b="1" dirty="0"/>
              <a:t>Keauhou and Other Water Reservations</a:t>
            </a:r>
          </a:p>
        </p:txBody>
      </p:sp>
      <p:sp>
        <p:nvSpPr>
          <p:cNvPr id="5" name="Rectangle 4"/>
          <p:cNvSpPr/>
          <p:nvPr/>
        </p:nvSpPr>
        <p:spPr>
          <a:xfrm>
            <a:off x="457199" y="1644488"/>
            <a:ext cx="8161868" cy="3662541"/>
          </a:xfrm>
          <a:prstGeom prst="rect">
            <a:avLst/>
          </a:prstGeom>
        </p:spPr>
        <p:txBody>
          <a:bodyPr wrap="square">
            <a:spAutoFit/>
          </a:bodyPr>
          <a:lstStyle/>
          <a:p>
            <a:pPr marL="342900" indent="-342900">
              <a:buFont typeface="Arial" panose="020B0604020202020204" pitchFamily="34" charset="0"/>
              <a:buChar char="•"/>
            </a:pPr>
            <a:r>
              <a:rPr lang="en-US" sz="3200" b="1" dirty="0"/>
              <a:t>DHHL water “reservations”</a:t>
            </a:r>
          </a:p>
          <a:p>
            <a:pPr marL="800100" lvl="1" indent="-342900">
              <a:buFont typeface="Arial" panose="020B0604020202020204" pitchFamily="34" charset="0"/>
              <a:buChar char="•"/>
            </a:pPr>
            <a:r>
              <a:rPr lang="en-US" sz="2800" b="1" dirty="0"/>
              <a:t>In water management areas (WMAs): HRS 174C-49(d) </a:t>
            </a:r>
          </a:p>
          <a:p>
            <a:pPr marL="800100" lvl="1" indent="-342900">
              <a:buFont typeface="Arial" panose="020B0604020202020204" pitchFamily="34" charset="0"/>
              <a:buChar char="•"/>
            </a:pPr>
            <a:r>
              <a:rPr lang="en-US" sz="2800" b="1" dirty="0"/>
              <a:t>In all areas: HRS 174C-101(a)</a:t>
            </a:r>
          </a:p>
          <a:p>
            <a:pPr marL="800100" lvl="1" indent="-342900">
              <a:buFont typeface="Arial" panose="020B0604020202020204" pitchFamily="34" charset="0"/>
              <a:buChar char="•"/>
            </a:pPr>
            <a:r>
              <a:rPr lang="en-US" sz="2800" b="1" dirty="0"/>
              <a:t>In conjunction with water leases: HRS 171-58(g)</a:t>
            </a:r>
          </a:p>
          <a:p>
            <a:pPr marL="800100" lvl="1" indent="-342900">
              <a:buFont typeface="Arial" panose="020B0604020202020204" pitchFamily="34" charset="0"/>
              <a:buChar char="•"/>
            </a:pPr>
            <a:r>
              <a:rPr lang="en-US" sz="2800" b="1" dirty="0"/>
              <a:t>Once reserved, CWRM is not supposed to that allocate water to others</a:t>
            </a:r>
          </a:p>
          <a:p>
            <a:pPr marL="342900" indent="-342900">
              <a:buFont typeface="Arial" panose="020B0604020202020204" pitchFamily="34" charset="0"/>
              <a:buChar char="•"/>
            </a:pPr>
            <a:r>
              <a:rPr lang="en-US" sz="3200" b="1" dirty="0"/>
              <a:t>But, what does a reservation mean?</a:t>
            </a:r>
          </a:p>
        </p:txBody>
      </p:sp>
    </p:spTree>
    <p:extLst>
      <p:ext uri="{BB962C8B-B14F-4D97-AF65-F5344CB8AC3E}">
        <p14:creationId xmlns:p14="http://schemas.microsoft.com/office/powerpoint/2010/main" val="28543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199" y="274638"/>
            <a:ext cx="84158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000" b="1" dirty="0"/>
              <a:t>II. </a:t>
            </a:r>
            <a:r>
              <a:rPr lang="en-US" sz="5400" b="1" dirty="0"/>
              <a:t>Reservations in WMAs</a:t>
            </a:r>
          </a:p>
        </p:txBody>
      </p:sp>
      <p:pic>
        <p:nvPicPr>
          <p:cNvPr id="7" name="Picture 18" descr="question 15 for ppt">
            <a:extLst>
              <a:ext uri="{FF2B5EF4-FFF2-40B4-BE49-F238E27FC236}">
                <a16:creationId xmlns:a16="http://schemas.microsoft.com/office/drawing/2014/main" id="{413F121F-0459-E944-B2E6-A15E8C90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11" y="1417638"/>
            <a:ext cx="6990578" cy="472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20">
            <a:extLst>
              <a:ext uri="{FF2B5EF4-FFF2-40B4-BE49-F238E27FC236}">
                <a16:creationId xmlns:a16="http://schemas.microsoft.com/office/drawing/2014/main" id="{7813734E-F5DC-5548-A386-D6BFD68E0F18}"/>
              </a:ext>
            </a:extLst>
          </p:cNvPr>
          <p:cNvSpPr>
            <a:spLocks noChangeArrowheads="1"/>
          </p:cNvSpPr>
          <p:nvPr/>
        </p:nvSpPr>
        <p:spPr bwMode="auto">
          <a:xfrm>
            <a:off x="457200" y="2718450"/>
            <a:ext cx="8305800" cy="1676400"/>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HawnHelv" charset="0"/>
              <a:ea typeface="MS PGothic" charset="0"/>
              <a:cs typeface="MS PGothic" charset="0"/>
            </a:endParaRPr>
          </a:p>
        </p:txBody>
      </p:sp>
      <p:sp>
        <p:nvSpPr>
          <p:cNvPr id="3" name="Rectangle 2">
            <a:extLst>
              <a:ext uri="{FF2B5EF4-FFF2-40B4-BE49-F238E27FC236}">
                <a16:creationId xmlns:a16="http://schemas.microsoft.com/office/drawing/2014/main" id="{9138AD30-640A-DD44-9752-D1E9D04CD87D}"/>
              </a:ext>
            </a:extLst>
          </p:cNvPr>
          <p:cNvSpPr/>
          <p:nvPr/>
        </p:nvSpPr>
        <p:spPr>
          <a:xfrm>
            <a:off x="552202" y="5279986"/>
            <a:ext cx="8115795"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endParaRPr lang="en-US" b="1" dirty="0"/>
          </a:p>
          <a:p>
            <a:r>
              <a:rPr lang="en-US" b="1" dirty="0"/>
              <a:t>174C-49(e) All permits issued by the commission shall be subject to the rights of the department of Hawaiian home lands as provided in section 221 of the Hawaiian Homes Commission Act, whether or not the condition is explicitly stated in the permit.</a:t>
            </a:r>
          </a:p>
        </p:txBody>
      </p:sp>
    </p:spTree>
    <p:extLst>
      <p:ext uri="{BB962C8B-B14F-4D97-AF65-F5344CB8AC3E}">
        <p14:creationId xmlns:p14="http://schemas.microsoft.com/office/powerpoint/2010/main" val="296230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199" y="345890"/>
            <a:ext cx="84158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000" b="1" dirty="0"/>
              <a:t>II. </a:t>
            </a:r>
            <a:r>
              <a:rPr lang="en-US" sz="5400" b="1" dirty="0"/>
              <a:t>Keauhou &amp; Other non-WMA Reservations</a:t>
            </a:r>
          </a:p>
        </p:txBody>
      </p:sp>
      <p:sp>
        <p:nvSpPr>
          <p:cNvPr id="5" name="Rectangle 4"/>
          <p:cNvSpPr/>
          <p:nvPr/>
        </p:nvSpPr>
        <p:spPr>
          <a:xfrm>
            <a:off x="457199" y="1644488"/>
            <a:ext cx="8161868" cy="3539430"/>
          </a:xfrm>
          <a:prstGeom prst="rect">
            <a:avLst/>
          </a:prstGeom>
        </p:spPr>
        <p:txBody>
          <a:bodyPr wrap="square">
            <a:spAutoFit/>
          </a:bodyPr>
          <a:lstStyle/>
          <a:p>
            <a:pPr marL="342900" indent="-342900">
              <a:buFont typeface="Arial" panose="020B0604020202020204" pitchFamily="34" charset="0"/>
              <a:buChar char="•"/>
            </a:pPr>
            <a:r>
              <a:rPr lang="en-US" sz="3200" b="1" dirty="0"/>
              <a:t>Known: </a:t>
            </a:r>
          </a:p>
          <a:p>
            <a:pPr lvl="1"/>
            <a:r>
              <a:rPr lang="en-US" sz="3200" b="1" dirty="0"/>
              <a:t>Counted toward allocation of Sustainable Yield</a:t>
            </a:r>
          </a:p>
          <a:p>
            <a:pPr marL="342900" indent="-342900">
              <a:buFont typeface="Arial" panose="020B0604020202020204" pitchFamily="34" charset="0"/>
              <a:buChar char="•"/>
            </a:pPr>
            <a:r>
              <a:rPr lang="en-US" sz="3200" b="1" dirty="0"/>
              <a:t>Possible:</a:t>
            </a:r>
          </a:p>
          <a:p>
            <a:pPr marL="800100" lvl="1" indent="-342900">
              <a:buFont typeface="Arial" panose="020B0604020202020204" pitchFamily="34" charset="0"/>
              <a:buChar char="•"/>
            </a:pPr>
            <a:r>
              <a:rPr lang="en-US" sz="3200" b="1" dirty="0"/>
              <a:t>Condition on other permits</a:t>
            </a:r>
          </a:p>
          <a:p>
            <a:pPr marL="800100" lvl="1" indent="-342900">
              <a:buFont typeface="Arial" panose="020B0604020202020204" pitchFamily="34" charset="0"/>
              <a:buChar char="•"/>
            </a:pPr>
            <a:r>
              <a:rPr lang="en-US" sz="3200" b="1" dirty="0"/>
              <a:t>Condition for County credits</a:t>
            </a:r>
          </a:p>
          <a:p>
            <a:pPr marL="800100" lvl="1" indent="-342900">
              <a:buFont typeface="Arial" panose="020B0604020202020204" pitchFamily="34" charset="0"/>
              <a:buChar char="•"/>
            </a:pPr>
            <a:r>
              <a:rPr lang="en-US" sz="3200" b="1" dirty="0"/>
              <a:t>Conditions on 171-58 leases</a:t>
            </a:r>
          </a:p>
        </p:txBody>
      </p:sp>
    </p:spTree>
    <p:extLst>
      <p:ext uri="{BB962C8B-B14F-4D97-AF65-F5344CB8AC3E}">
        <p14:creationId xmlns:p14="http://schemas.microsoft.com/office/powerpoint/2010/main" val="2432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39969"/>
            <a:ext cx="8229599" cy="707886"/>
          </a:xfrm>
          <a:prstGeom prst="rect">
            <a:avLst/>
          </a:prstGeom>
        </p:spPr>
        <p:txBody>
          <a:bodyPr wrap="square">
            <a:spAutoFit/>
          </a:bodyPr>
          <a:lstStyle/>
          <a:p>
            <a:pPr algn="ctr"/>
            <a:r>
              <a:rPr lang="en-US" sz="4000" b="1" dirty="0"/>
              <a:t>III. Designation / Review of Permits</a:t>
            </a:r>
          </a:p>
        </p:txBody>
      </p:sp>
      <p:sp>
        <p:nvSpPr>
          <p:cNvPr id="7" name="Rectangle 6"/>
          <p:cNvSpPr/>
          <p:nvPr/>
        </p:nvSpPr>
        <p:spPr>
          <a:xfrm>
            <a:off x="304800" y="1258608"/>
            <a:ext cx="8382000" cy="4524315"/>
          </a:xfrm>
          <a:prstGeom prst="rect">
            <a:avLst/>
          </a:prstGeom>
        </p:spPr>
        <p:txBody>
          <a:bodyPr wrap="square">
            <a:spAutoFit/>
          </a:bodyPr>
          <a:lstStyle/>
          <a:p>
            <a:pPr marL="514350" indent="-514350">
              <a:buFont typeface="Arial" panose="020B0604020202020204" pitchFamily="34" charset="0"/>
              <a:buChar char="•"/>
            </a:pPr>
            <a:r>
              <a:rPr lang="en-US" sz="3200" b="1" dirty="0"/>
              <a:t>September 13, 2013 NPS petitions for Designation of Keauhou Aquifer </a:t>
            </a:r>
          </a:p>
          <a:p>
            <a:pPr marL="514350" indent="-514350">
              <a:buFont typeface="Arial" panose="020B0604020202020204" pitchFamily="34" charset="0"/>
              <a:buChar char="•"/>
            </a:pPr>
            <a:r>
              <a:rPr lang="en-US" sz="3200" b="1" dirty="0"/>
              <a:t>August 17, 2015 CWRM grants DHHL its first “101” reservation for Keauhou 3.398 mgd</a:t>
            </a:r>
          </a:p>
          <a:p>
            <a:pPr marL="514350" indent="-514350">
              <a:buFont typeface="Arial" panose="020B0604020202020204" pitchFamily="34" charset="0"/>
              <a:buChar char="•"/>
            </a:pPr>
            <a:r>
              <a:rPr lang="en-US" sz="3200" b="1" dirty="0"/>
              <a:t>February 14, 2017 CWRM rejects Designation with conditions</a:t>
            </a:r>
          </a:p>
          <a:p>
            <a:pPr marL="971550" lvl="1" indent="-514350">
              <a:buFont typeface="Arial" panose="020B0604020202020204" pitchFamily="34" charset="0"/>
              <a:buChar char="•"/>
            </a:pPr>
            <a:r>
              <a:rPr lang="en-US" sz="3200" b="1" dirty="0"/>
              <a:t>Refer all well permits to Aha Moku and DHHL, with special conditions and /or referral to CWRM if needed</a:t>
            </a:r>
          </a:p>
        </p:txBody>
      </p:sp>
    </p:spTree>
    <p:extLst>
      <p:ext uri="{BB962C8B-B14F-4D97-AF65-F5344CB8AC3E}">
        <p14:creationId xmlns:p14="http://schemas.microsoft.com/office/powerpoint/2010/main" val="25182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12889</TotalTime>
  <Words>675</Words>
  <Application>Microsoft Macintosh PowerPoint</Application>
  <PresentationFormat>On-screen Show (4:3)</PresentationFormat>
  <Paragraphs>98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Gillsans</vt:lpstr>
      <vt:lpstr>HawnHelv</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Policy Plan: Water Reservations</dc:title>
  <dc:creator>JONATHAN SCHEUER</dc:creator>
  <cp:lastModifiedBy>Jonathan Scheuer</cp:lastModifiedBy>
  <cp:revision>116</cp:revision>
  <cp:lastPrinted>2013-01-12T00:46:51Z</cp:lastPrinted>
  <dcterms:created xsi:type="dcterms:W3CDTF">2013-01-08T21:34:48Z</dcterms:created>
  <dcterms:modified xsi:type="dcterms:W3CDTF">2020-09-22T00:39:14Z</dcterms:modified>
</cp:coreProperties>
</file>